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8" r:id="rId3"/>
    <p:sldId id="259" r:id="rId4"/>
    <p:sldId id="260" r:id="rId5"/>
    <p:sldId id="257" r:id="rId6"/>
    <p:sldId id="921" r:id="rId7"/>
    <p:sldId id="1007" r:id="rId8"/>
    <p:sldId id="1008" r:id="rId9"/>
    <p:sldId id="1015" r:id="rId10"/>
    <p:sldId id="271" r:id="rId11"/>
    <p:sldId id="1009" r:id="rId12"/>
    <p:sldId id="1010" r:id="rId13"/>
    <p:sldId id="1011" r:id="rId14"/>
    <p:sldId id="1024" r:id="rId15"/>
    <p:sldId id="1013" r:id="rId16"/>
    <p:sldId id="1025" r:id="rId17"/>
    <p:sldId id="1018" r:id="rId18"/>
    <p:sldId id="1020" r:id="rId19"/>
    <p:sldId id="1019" r:id="rId20"/>
    <p:sldId id="1017" r:id="rId21"/>
    <p:sldId id="285" r:id="rId22"/>
  </p:sldIdLst>
  <p:sldSz cx="12192000" cy="6858000"/>
  <p:notesSz cx="6858000" cy="9144000"/>
  <p:defaultText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D5A7"/>
    <a:srgbClr val="FCD83A"/>
    <a:srgbClr val="FF00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5374" autoAdjust="0"/>
  </p:normalViewPr>
  <p:slideViewPr>
    <p:cSldViewPr snapToGrid="0" snapToObjects="1">
      <p:cViewPr varScale="1">
        <p:scale>
          <a:sx n="109" d="100"/>
          <a:sy n="109" d="100"/>
        </p:scale>
        <p:origin x="216" y="464"/>
      </p:cViewPr>
      <p:guideLst/>
    </p:cSldViewPr>
  </p:slideViewPr>
  <p:outlineViewPr>
    <p:cViewPr>
      <p:scale>
        <a:sx n="33" d="100"/>
        <a:sy n="33" d="100"/>
      </p:scale>
      <p:origin x="0" y="0"/>
    </p:cViewPr>
  </p:outlin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DE35ECF-889A-4FB1-AC9A-266F75D7B3C4}"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59D337E6-0E9D-4D7C-8528-766666859574}">
      <dgm:prSet/>
      <dgm:spPr/>
      <dgm:t>
        <a:bodyPr/>
        <a:lstStyle/>
        <a:p>
          <a:r>
            <a:rPr lang="en-US" noProof="0" dirty="0"/>
            <a:t>After 1 month, the weakness of his arms and legs gradually decreased, he changed the walking frame to a stick, his speech became more fluent, and he felt stronger.</a:t>
          </a:r>
        </a:p>
      </dgm:t>
    </dgm:pt>
    <dgm:pt modelId="{031FC592-86DF-4C1B-AE84-A382F05CA68F}" type="parTrans" cxnId="{FBC787D6-9DF8-4FE1-8C2D-A20BC17EC276}">
      <dgm:prSet/>
      <dgm:spPr/>
      <dgm:t>
        <a:bodyPr/>
        <a:lstStyle/>
        <a:p>
          <a:endParaRPr lang="en-US"/>
        </a:p>
      </dgm:t>
    </dgm:pt>
    <dgm:pt modelId="{82D852A6-357F-4701-BC32-17EE0ADF8166}" type="sibTrans" cxnId="{FBC787D6-9DF8-4FE1-8C2D-A20BC17EC276}">
      <dgm:prSet phldrT="1"/>
      <dgm:spPr/>
      <dgm:t>
        <a:bodyPr/>
        <a:lstStyle/>
        <a:p>
          <a:r>
            <a:rPr lang="en-US"/>
            <a:t>1</a:t>
          </a:r>
        </a:p>
      </dgm:t>
    </dgm:pt>
    <dgm:pt modelId="{0653D8B4-D30F-4B27-9442-35A1470A5351}">
      <dgm:prSet/>
      <dgm:spPr/>
      <dgm:t>
        <a:bodyPr/>
        <a:lstStyle/>
        <a:p>
          <a:r>
            <a:rPr lang="hu-HU"/>
            <a:t>One month later, his arm and leg weakness was minimal, he used only a lighter stick, his speech returned almost normal, and he became stronger both mentally and physically.</a:t>
          </a:r>
          <a:endParaRPr lang="en-US"/>
        </a:p>
      </dgm:t>
    </dgm:pt>
    <dgm:pt modelId="{83A57708-F1E1-4CB1-AEEF-8ADDC689FE1C}" type="parTrans" cxnId="{56D33861-3FB7-4AB9-9689-0CEE6454305E}">
      <dgm:prSet/>
      <dgm:spPr/>
      <dgm:t>
        <a:bodyPr/>
        <a:lstStyle/>
        <a:p>
          <a:endParaRPr lang="en-US"/>
        </a:p>
      </dgm:t>
    </dgm:pt>
    <dgm:pt modelId="{2BCD224F-AECC-4217-BCBF-486F3FF5B8BB}" type="sibTrans" cxnId="{56D33861-3FB7-4AB9-9689-0CEE6454305E}">
      <dgm:prSet phldrT="2"/>
      <dgm:spPr/>
      <dgm:t>
        <a:bodyPr/>
        <a:lstStyle/>
        <a:p>
          <a:r>
            <a:rPr lang="en-US"/>
            <a:t>2</a:t>
          </a:r>
        </a:p>
      </dgm:t>
    </dgm:pt>
    <dgm:pt modelId="{D9BB6250-CFE4-7B44-9539-C6DB109652DA}" type="pres">
      <dgm:prSet presAssocID="{3DE35ECF-889A-4FB1-AC9A-266F75D7B3C4}" presName="Name0" presStyleCnt="0">
        <dgm:presLayoutVars>
          <dgm:animLvl val="lvl"/>
          <dgm:resizeHandles val="exact"/>
        </dgm:presLayoutVars>
      </dgm:prSet>
      <dgm:spPr/>
    </dgm:pt>
    <dgm:pt modelId="{FFB11AAA-6FF4-584A-ACAA-13BE3D537393}" type="pres">
      <dgm:prSet presAssocID="{59D337E6-0E9D-4D7C-8528-766666859574}" presName="compositeNode" presStyleCnt="0">
        <dgm:presLayoutVars>
          <dgm:bulletEnabled val="1"/>
        </dgm:presLayoutVars>
      </dgm:prSet>
      <dgm:spPr/>
    </dgm:pt>
    <dgm:pt modelId="{9F3AEB5D-BB99-3348-BC1C-A3F9DD3E2F55}" type="pres">
      <dgm:prSet presAssocID="{59D337E6-0E9D-4D7C-8528-766666859574}" presName="bgRect" presStyleLbl="bgAccFollowNode1" presStyleIdx="0" presStyleCnt="2"/>
      <dgm:spPr/>
    </dgm:pt>
    <dgm:pt modelId="{491D3484-CA7E-6340-90C3-197ED84B2892}" type="pres">
      <dgm:prSet presAssocID="{82D852A6-357F-4701-BC32-17EE0ADF8166}" presName="sibTransNodeCircle" presStyleLbl="alignNode1" presStyleIdx="0" presStyleCnt="4">
        <dgm:presLayoutVars>
          <dgm:chMax val="0"/>
          <dgm:bulletEnabled/>
        </dgm:presLayoutVars>
      </dgm:prSet>
      <dgm:spPr/>
    </dgm:pt>
    <dgm:pt modelId="{F6191082-9C20-5846-B579-CE1FB5F07454}" type="pres">
      <dgm:prSet presAssocID="{59D337E6-0E9D-4D7C-8528-766666859574}" presName="bottomLine" presStyleLbl="alignNode1" presStyleIdx="1" presStyleCnt="4">
        <dgm:presLayoutVars/>
      </dgm:prSet>
      <dgm:spPr/>
    </dgm:pt>
    <dgm:pt modelId="{1EB1084B-3B51-F147-881F-DA6E7FB481A0}" type="pres">
      <dgm:prSet presAssocID="{59D337E6-0E9D-4D7C-8528-766666859574}" presName="nodeText" presStyleLbl="bgAccFollowNode1" presStyleIdx="0" presStyleCnt="2">
        <dgm:presLayoutVars>
          <dgm:bulletEnabled val="1"/>
        </dgm:presLayoutVars>
      </dgm:prSet>
      <dgm:spPr/>
    </dgm:pt>
    <dgm:pt modelId="{16C5BC9C-DF43-A943-8B6E-7DC6FBD2F3E3}" type="pres">
      <dgm:prSet presAssocID="{82D852A6-357F-4701-BC32-17EE0ADF8166}" presName="sibTrans" presStyleCnt="0"/>
      <dgm:spPr/>
    </dgm:pt>
    <dgm:pt modelId="{E959A21A-A4EB-0E4F-9017-6CAFD89EB021}" type="pres">
      <dgm:prSet presAssocID="{0653D8B4-D30F-4B27-9442-35A1470A5351}" presName="compositeNode" presStyleCnt="0">
        <dgm:presLayoutVars>
          <dgm:bulletEnabled val="1"/>
        </dgm:presLayoutVars>
      </dgm:prSet>
      <dgm:spPr/>
    </dgm:pt>
    <dgm:pt modelId="{9F8B855F-A23A-D249-A147-E2A9C11DF948}" type="pres">
      <dgm:prSet presAssocID="{0653D8B4-D30F-4B27-9442-35A1470A5351}" presName="bgRect" presStyleLbl="bgAccFollowNode1" presStyleIdx="1" presStyleCnt="2"/>
      <dgm:spPr/>
    </dgm:pt>
    <dgm:pt modelId="{CEC6FA85-AFD6-EF42-89BA-B35BE91B285B}" type="pres">
      <dgm:prSet presAssocID="{2BCD224F-AECC-4217-BCBF-486F3FF5B8BB}" presName="sibTransNodeCircle" presStyleLbl="alignNode1" presStyleIdx="2" presStyleCnt="4">
        <dgm:presLayoutVars>
          <dgm:chMax val="0"/>
          <dgm:bulletEnabled/>
        </dgm:presLayoutVars>
      </dgm:prSet>
      <dgm:spPr/>
    </dgm:pt>
    <dgm:pt modelId="{32D20E67-CB64-EE42-BCF5-1B85CA37460B}" type="pres">
      <dgm:prSet presAssocID="{0653D8B4-D30F-4B27-9442-35A1470A5351}" presName="bottomLine" presStyleLbl="alignNode1" presStyleIdx="3" presStyleCnt="4">
        <dgm:presLayoutVars/>
      </dgm:prSet>
      <dgm:spPr/>
    </dgm:pt>
    <dgm:pt modelId="{8FB91EC3-ABCF-EC4E-AFEA-9D8B48A2A51F}" type="pres">
      <dgm:prSet presAssocID="{0653D8B4-D30F-4B27-9442-35A1470A5351}" presName="nodeText" presStyleLbl="bgAccFollowNode1" presStyleIdx="1" presStyleCnt="2">
        <dgm:presLayoutVars>
          <dgm:bulletEnabled val="1"/>
        </dgm:presLayoutVars>
      </dgm:prSet>
      <dgm:spPr/>
    </dgm:pt>
  </dgm:ptLst>
  <dgm:cxnLst>
    <dgm:cxn modelId="{2CF79428-D6F5-3649-A529-3534E294E694}" type="presOf" srcId="{82D852A6-357F-4701-BC32-17EE0ADF8166}" destId="{491D3484-CA7E-6340-90C3-197ED84B2892}" srcOrd="0" destOrd="0" presId="urn:microsoft.com/office/officeart/2016/7/layout/BasicLinearProcessNumbered"/>
    <dgm:cxn modelId="{82AAD531-C8EC-B946-8456-42F7978C3425}" type="presOf" srcId="{0653D8B4-D30F-4B27-9442-35A1470A5351}" destId="{8FB91EC3-ABCF-EC4E-AFEA-9D8B48A2A51F}" srcOrd="1" destOrd="0" presId="urn:microsoft.com/office/officeart/2016/7/layout/BasicLinearProcessNumbered"/>
    <dgm:cxn modelId="{0A5AE14A-A489-3F4F-ADF3-DDA590F35C5C}" type="presOf" srcId="{59D337E6-0E9D-4D7C-8528-766666859574}" destId="{9F3AEB5D-BB99-3348-BC1C-A3F9DD3E2F55}" srcOrd="0" destOrd="0" presId="urn:microsoft.com/office/officeart/2016/7/layout/BasicLinearProcessNumbered"/>
    <dgm:cxn modelId="{56D33861-3FB7-4AB9-9689-0CEE6454305E}" srcId="{3DE35ECF-889A-4FB1-AC9A-266F75D7B3C4}" destId="{0653D8B4-D30F-4B27-9442-35A1470A5351}" srcOrd="1" destOrd="0" parTransId="{83A57708-F1E1-4CB1-AEEF-8ADDC689FE1C}" sibTransId="{2BCD224F-AECC-4217-BCBF-486F3FF5B8BB}"/>
    <dgm:cxn modelId="{E0150887-2760-494B-A4F9-9FCA52F2BC34}" type="presOf" srcId="{3DE35ECF-889A-4FB1-AC9A-266F75D7B3C4}" destId="{D9BB6250-CFE4-7B44-9539-C6DB109652DA}" srcOrd="0" destOrd="0" presId="urn:microsoft.com/office/officeart/2016/7/layout/BasicLinearProcessNumbered"/>
    <dgm:cxn modelId="{740E4596-EA8E-F845-82C8-A62B26AE99CD}" type="presOf" srcId="{2BCD224F-AECC-4217-BCBF-486F3FF5B8BB}" destId="{CEC6FA85-AFD6-EF42-89BA-B35BE91B285B}" srcOrd="0" destOrd="0" presId="urn:microsoft.com/office/officeart/2016/7/layout/BasicLinearProcessNumbered"/>
    <dgm:cxn modelId="{F75C779E-41F2-034A-8FDA-A92D566B16DE}" type="presOf" srcId="{59D337E6-0E9D-4D7C-8528-766666859574}" destId="{1EB1084B-3B51-F147-881F-DA6E7FB481A0}" srcOrd="1" destOrd="0" presId="urn:microsoft.com/office/officeart/2016/7/layout/BasicLinearProcessNumbered"/>
    <dgm:cxn modelId="{FBC787D6-9DF8-4FE1-8C2D-A20BC17EC276}" srcId="{3DE35ECF-889A-4FB1-AC9A-266F75D7B3C4}" destId="{59D337E6-0E9D-4D7C-8528-766666859574}" srcOrd="0" destOrd="0" parTransId="{031FC592-86DF-4C1B-AE84-A382F05CA68F}" sibTransId="{82D852A6-357F-4701-BC32-17EE0ADF8166}"/>
    <dgm:cxn modelId="{B8B845DB-3D3C-4847-B3E0-96CEFF818157}" type="presOf" srcId="{0653D8B4-D30F-4B27-9442-35A1470A5351}" destId="{9F8B855F-A23A-D249-A147-E2A9C11DF948}" srcOrd="0" destOrd="0" presId="urn:microsoft.com/office/officeart/2016/7/layout/BasicLinearProcessNumbered"/>
    <dgm:cxn modelId="{34695021-D1CE-0442-86AB-85204CA14928}" type="presParOf" srcId="{D9BB6250-CFE4-7B44-9539-C6DB109652DA}" destId="{FFB11AAA-6FF4-584A-ACAA-13BE3D537393}" srcOrd="0" destOrd="0" presId="urn:microsoft.com/office/officeart/2016/7/layout/BasicLinearProcessNumbered"/>
    <dgm:cxn modelId="{82E2BC52-7CC1-C841-9F1D-0AD2E82672F9}" type="presParOf" srcId="{FFB11AAA-6FF4-584A-ACAA-13BE3D537393}" destId="{9F3AEB5D-BB99-3348-BC1C-A3F9DD3E2F55}" srcOrd="0" destOrd="0" presId="urn:microsoft.com/office/officeart/2016/7/layout/BasicLinearProcessNumbered"/>
    <dgm:cxn modelId="{1BBF1E46-0534-F84C-88EF-D2E9B76F1156}" type="presParOf" srcId="{FFB11AAA-6FF4-584A-ACAA-13BE3D537393}" destId="{491D3484-CA7E-6340-90C3-197ED84B2892}" srcOrd="1" destOrd="0" presId="urn:microsoft.com/office/officeart/2016/7/layout/BasicLinearProcessNumbered"/>
    <dgm:cxn modelId="{2D5054C7-A234-484E-BB60-1DA7E4E307E0}" type="presParOf" srcId="{FFB11AAA-6FF4-584A-ACAA-13BE3D537393}" destId="{F6191082-9C20-5846-B579-CE1FB5F07454}" srcOrd="2" destOrd="0" presId="urn:microsoft.com/office/officeart/2016/7/layout/BasicLinearProcessNumbered"/>
    <dgm:cxn modelId="{AAB813CE-B151-0841-8DD1-C3AE20D8C9E8}" type="presParOf" srcId="{FFB11AAA-6FF4-584A-ACAA-13BE3D537393}" destId="{1EB1084B-3B51-F147-881F-DA6E7FB481A0}" srcOrd="3" destOrd="0" presId="urn:microsoft.com/office/officeart/2016/7/layout/BasicLinearProcessNumbered"/>
    <dgm:cxn modelId="{6AD1C20C-A3FC-AB4E-9E9B-8D67207D90A5}" type="presParOf" srcId="{D9BB6250-CFE4-7B44-9539-C6DB109652DA}" destId="{16C5BC9C-DF43-A943-8B6E-7DC6FBD2F3E3}" srcOrd="1" destOrd="0" presId="urn:microsoft.com/office/officeart/2016/7/layout/BasicLinearProcessNumbered"/>
    <dgm:cxn modelId="{D4EFAF93-B5EA-E142-BE9D-7E3C66E78C57}" type="presParOf" srcId="{D9BB6250-CFE4-7B44-9539-C6DB109652DA}" destId="{E959A21A-A4EB-0E4F-9017-6CAFD89EB021}" srcOrd="2" destOrd="0" presId="urn:microsoft.com/office/officeart/2016/7/layout/BasicLinearProcessNumbered"/>
    <dgm:cxn modelId="{F33D8207-7A3B-4D42-A1C2-CF5BA3F4A3B8}" type="presParOf" srcId="{E959A21A-A4EB-0E4F-9017-6CAFD89EB021}" destId="{9F8B855F-A23A-D249-A147-E2A9C11DF948}" srcOrd="0" destOrd="0" presId="urn:microsoft.com/office/officeart/2016/7/layout/BasicLinearProcessNumbered"/>
    <dgm:cxn modelId="{7717809D-C82A-DE48-AE57-CF3AA48722CB}" type="presParOf" srcId="{E959A21A-A4EB-0E4F-9017-6CAFD89EB021}" destId="{CEC6FA85-AFD6-EF42-89BA-B35BE91B285B}" srcOrd="1" destOrd="0" presId="urn:microsoft.com/office/officeart/2016/7/layout/BasicLinearProcessNumbered"/>
    <dgm:cxn modelId="{5DC77F41-F1EC-954A-8488-7172C5AFA94D}" type="presParOf" srcId="{E959A21A-A4EB-0E4F-9017-6CAFD89EB021}" destId="{32D20E67-CB64-EE42-BCF5-1B85CA37460B}" srcOrd="2" destOrd="0" presId="urn:microsoft.com/office/officeart/2016/7/layout/BasicLinearProcessNumbered"/>
    <dgm:cxn modelId="{22F6064E-C041-B14F-9871-726D03EDD76F}" type="presParOf" srcId="{E959A21A-A4EB-0E4F-9017-6CAFD89EB021}" destId="{8FB91EC3-ABCF-EC4E-AFEA-9D8B48A2A51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DE35ECF-889A-4FB1-AC9A-266F75D7B3C4}" type="doc">
      <dgm:prSet loTypeId="urn:microsoft.com/office/officeart/2016/7/layout/BasicLinearProcessNumbered" loCatId="process" qsTypeId="urn:microsoft.com/office/officeart/2005/8/quickstyle/simple1" qsCatId="simple" csTypeId="urn:microsoft.com/office/officeart/2005/8/colors/accent1_2" csCatId="accent1" phldr="1"/>
      <dgm:spPr/>
      <dgm:t>
        <a:bodyPr/>
        <a:lstStyle/>
        <a:p>
          <a:endParaRPr lang="en-US"/>
        </a:p>
      </dgm:t>
    </dgm:pt>
    <dgm:pt modelId="{59D337E6-0E9D-4D7C-8528-766666859574}">
      <dgm:prSet/>
      <dgm:spPr/>
      <dgm:t>
        <a:bodyPr/>
        <a:lstStyle/>
        <a:p>
          <a:r>
            <a:rPr lang="en-US" dirty="0"/>
            <a:t>After taking the </a:t>
          </a:r>
          <a:r>
            <a:rPr lang="en-US" b="1" dirty="0"/>
            <a:t>proprietary blends I, II, and II for 24 hours</a:t>
          </a:r>
          <a:r>
            <a:rPr lang="en-US" dirty="0"/>
            <a:t>, she felt </a:t>
          </a:r>
          <a:r>
            <a:rPr lang="en-US" b="1" dirty="0"/>
            <a:t>significantly better</a:t>
          </a:r>
          <a:r>
            <a:rPr lang="en-US" dirty="0"/>
            <a:t> compared to the other 3 roommates diagnosed with the same measures of stroke. </a:t>
          </a:r>
          <a:endParaRPr lang="en-US" noProof="0" dirty="0"/>
        </a:p>
      </dgm:t>
    </dgm:pt>
    <dgm:pt modelId="{031FC592-86DF-4C1B-AE84-A382F05CA68F}" type="parTrans" cxnId="{FBC787D6-9DF8-4FE1-8C2D-A20BC17EC276}">
      <dgm:prSet/>
      <dgm:spPr/>
      <dgm:t>
        <a:bodyPr/>
        <a:lstStyle/>
        <a:p>
          <a:endParaRPr lang="en-US"/>
        </a:p>
      </dgm:t>
    </dgm:pt>
    <dgm:pt modelId="{82D852A6-357F-4701-BC32-17EE0ADF8166}" type="sibTrans" cxnId="{FBC787D6-9DF8-4FE1-8C2D-A20BC17EC276}">
      <dgm:prSet phldrT="1" phldr="0"/>
      <dgm:spPr/>
      <dgm:t>
        <a:bodyPr/>
        <a:lstStyle/>
        <a:p>
          <a:r>
            <a:rPr lang="en-US"/>
            <a:t>1</a:t>
          </a:r>
        </a:p>
      </dgm:t>
    </dgm:pt>
    <dgm:pt modelId="{0653D8B4-D30F-4B27-9442-35A1470A5351}">
      <dgm:prSet/>
      <dgm:spPr/>
      <dgm:t>
        <a:bodyPr/>
        <a:lstStyle/>
        <a:p>
          <a:r>
            <a:rPr lang="en-US" dirty="0"/>
            <a:t>They received the same traditional treatment – without the proprietary blends -  but still couldn’t move and could not get out of their beds at all, whereas this patient was able to walk around and be of assistance to the other patients. </a:t>
          </a:r>
        </a:p>
      </dgm:t>
    </dgm:pt>
    <dgm:pt modelId="{83A57708-F1E1-4CB1-AEEF-8ADDC689FE1C}" type="parTrans" cxnId="{56D33861-3FB7-4AB9-9689-0CEE6454305E}">
      <dgm:prSet/>
      <dgm:spPr/>
      <dgm:t>
        <a:bodyPr/>
        <a:lstStyle/>
        <a:p>
          <a:endParaRPr lang="en-US"/>
        </a:p>
      </dgm:t>
    </dgm:pt>
    <dgm:pt modelId="{2BCD224F-AECC-4217-BCBF-486F3FF5B8BB}" type="sibTrans" cxnId="{56D33861-3FB7-4AB9-9689-0CEE6454305E}">
      <dgm:prSet phldrT="2" phldr="0"/>
      <dgm:spPr/>
      <dgm:t>
        <a:bodyPr/>
        <a:lstStyle/>
        <a:p>
          <a:r>
            <a:rPr lang="en-US"/>
            <a:t>2</a:t>
          </a:r>
        </a:p>
      </dgm:t>
    </dgm:pt>
    <dgm:pt modelId="{D9BB6250-CFE4-7B44-9539-C6DB109652DA}" type="pres">
      <dgm:prSet presAssocID="{3DE35ECF-889A-4FB1-AC9A-266F75D7B3C4}" presName="Name0" presStyleCnt="0">
        <dgm:presLayoutVars>
          <dgm:animLvl val="lvl"/>
          <dgm:resizeHandles val="exact"/>
        </dgm:presLayoutVars>
      </dgm:prSet>
      <dgm:spPr/>
    </dgm:pt>
    <dgm:pt modelId="{FFB11AAA-6FF4-584A-ACAA-13BE3D537393}" type="pres">
      <dgm:prSet presAssocID="{59D337E6-0E9D-4D7C-8528-766666859574}" presName="compositeNode" presStyleCnt="0">
        <dgm:presLayoutVars>
          <dgm:bulletEnabled val="1"/>
        </dgm:presLayoutVars>
      </dgm:prSet>
      <dgm:spPr/>
    </dgm:pt>
    <dgm:pt modelId="{9F3AEB5D-BB99-3348-BC1C-A3F9DD3E2F55}" type="pres">
      <dgm:prSet presAssocID="{59D337E6-0E9D-4D7C-8528-766666859574}" presName="bgRect" presStyleLbl="bgAccFollowNode1" presStyleIdx="0" presStyleCnt="2"/>
      <dgm:spPr/>
    </dgm:pt>
    <dgm:pt modelId="{491D3484-CA7E-6340-90C3-197ED84B2892}" type="pres">
      <dgm:prSet presAssocID="{82D852A6-357F-4701-BC32-17EE0ADF8166}" presName="sibTransNodeCircle" presStyleLbl="alignNode1" presStyleIdx="0" presStyleCnt="4">
        <dgm:presLayoutVars>
          <dgm:chMax val="0"/>
          <dgm:bulletEnabled/>
        </dgm:presLayoutVars>
      </dgm:prSet>
      <dgm:spPr/>
    </dgm:pt>
    <dgm:pt modelId="{F6191082-9C20-5846-B579-CE1FB5F07454}" type="pres">
      <dgm:prSet presAssocID="{59D337E6-0E9D-4D7C-8528-766666859574}" presName="bottomLine" presStyleLbl="alignNode1" presStyleIdx="1" presStyleCnt="4">
        <dgm:presLayoutVars/>
      </dgm:prSet>
      <dgm:spPr/>
    </dgm:pt>
    <dgm:pt modelId="{1EB1084B-3B51-F147-881F-DA6E7FB481A0}" type="pres">
      <dgm:prSet presAssocID="{59D337E6-0E9D-4D7C-8528-766666859574}" presName="nodeText" presStyleLbl="bgAccFollowNode1" presStyleIdx="0" presStyleCnt="2">
        <dgm:presLayoutVars>
          <dgm:bulletEnabled val="1"/>
        </dgm:presLayoutVars>
      </dgm:prSet>
      <dgm:spPr/>
    </dgm:pt>
    <dgm:pt modelId="{16C5BC9C-DF43-A943-8B6E-7DC6FBD2F3E3}" type="pres">
      <dgm:prSet presAssocID="{82D852A6-357F-4701-BC32-17EE0ADF8166}" presName="sibTrans" presStyleCnt="0"/>
      <dgm:spPr/>
    </dgm:pt>
    <dgm:pt modelId="{E959A21A-A4EB-0E4F-9017-6CAFD89EB021}" type="pres">
      <dgm:prSet presAssocID="{0653D8B4-D30F-4B27-9442-35A1470A5351}" presName="compositeNode" presStyleCnt="0">
        <dgm:presLayoutVars>
          <dgm:bulletEnabled val="1"/>
        </dgm:presLayoutVars>
      </dgm:prSet>
      <dgm:spPr/>
    </dgm:pt>
    <dgm:pt modelId="{9F8B855F-A23A-D249-A147-E2A9C11DF948}" type="pres">
      <dgm:prSet presAssocID="{0653D8B4-D30F-4B27-9442-35A1470A5351}" presName="bgRect" presStyleLbl="bgAccFollowNode1" presStyleIdx="1" presStyleCnt="2"/>
      <dgm:spPr/>
    </dgm:pt>
    <dgm:pt modelId="{CEC6FA85-AFD6-EF42-89BA-B35BE91B285B}" type="pres">
      <dgm:prSet presAssocID="{2BCD224F-AECC-4217-BCBF-486F3FF5B8BB}" presName="sibTransNodeCircle" presStyleLbl="alignNode1" presStyleIdx="2" presStyleCnt="4">
        <dgm:presLayoutVars>
          <dgm:chMax val="0"/>
          <dgm:bulletEnabled/>
        </dgm:presLayoutVars>
      </dgm:prSet>
      <dgm:spPr/>
    </dgm:pt>
    <dgm:pt modelId="{32D20E67-CB64-EE42-BCF5-1B85CA37460B}" type="pres">
      <dgm:prSet presAssocID="{0653D8B4-D30F-4B27-9442-35A1470A5351}" presName="bottomLine" presStyleLbl="alignNode1" presStyleIdx="3" presStyleCnt="4">
        <dgm:presLayoutVars/>
      </dgm:prSet>
      <dgm:spPr/>
    </dgm:pt>
    <dgm:pt modelId="{8FB91EC3-ABCF-EC4E-AFEA-9D8B48A2A51F}" type="pres">
      <dgm:prSet presAssocID="{0653D8B4-D30F-4B27-9442-35A1470A5351}" presName="nodeText" presStyleLbl="bgAccFollowNode1" presStyleIdx="1" presStyleCnt="2">
        <dgm:presLayoutVars>
          <dgm:bulletEnabled val="1"/>
        </dgm:presLayoutVars>
      </dgm:prSet>
      <dgm:spPr/>
    </dgm:pt>
  </dgm:ptLst>
  <dgm:cxnLst>
    <dgm:cxn modelId="{2CF79428-D6F5-3649-A529-3534E294E694}" type="presOf" srcId="{82D852A6-357F-4701-BC32-17EE0ADF8166}" destId="{491D3484-CA7E-6340-90C3-197ED84B2892}" srcOrd="0" destOrd="0" presId="urn:microsoft.com/office/officeart/2016/7/layout/BasicLinearProcessNumbered"/>
    <dgm:cxn modelId="{82AAD531-C8EC-B946-8456-42F7978C3425}" type="presOf" srcId="{0653D8B4-D30F-4B27-9442-35A1470A5351}" destId="{8FB91EC3-ABCF-EC4E-AFEA-9D8B48A2A51F}" srcOrd="1" destOrd="0" presId="urn:microsoft.com/office/officeart/2016/7/layout/BasicLinearProcessNumbered"/>
    <dgm:cxn modelId="{0A5AE14A-A489-3F4F-ADF3-DDA590F35C5C}" type="presOf" srcId="{59D337E6-0E9D-4D7C-8528-766666859574}" destId="{9F3AEB5D-BB99-3348-BC1C-A3F9DD3E2F55}" srcOrd="0" destOrd="0" presId="urn:microsoft.com/office/officeart/2016/7/layout/BasicLinearProcessNumbered"/>
    <dgm:cxn modelId="{56D33861-3FB7-4AB9-9689-0CEE6454305E}" srcId="{3DE35ECF-889A-4FB1-AC9A-266F75D7B3C4}" destId="{0653D8B4-D30F-4B27-9442-35A1470A5351}" srcOrd="1" destOrd="0" parTransId="{83A57708-F1E1-4CB1-AEEF-8ADDC689FE1C}" sibTransId="{2BCD224F-AECC-4217-BCBF-486F3FF5B8BB}"/>
    <dgm:cxn modelId="{E0150887-2760-494B-A4F9-9FCA52F2BC34}" type="presOf" srcId="{3DE35ECF-889A-4FB1-AC9A-266F75D7B3C4}" destId="{D9BB6250-CFE4-7B44-9539-C6DB109652DA}" srcOrd="0" destOrd="0" presId="urn:microsoft.com/office/officeart/2016/7/layout/BasicLinearProcessNumbered"/>
    <dgm:cxn modelId="{740E4596-EA8E-F845-82C8-A62B26AE99CD}" type="presOf" srcId="{2BCD224F-AECC-4217-BCBF-486F3FF5B8BB}" destId="{CEC6FA85-AFD6-EF42-89BA-B35BE91B285B}" srcOrd="0" destOrd="0" presId="urn:microsoft.com/office/officeart/2016/7/layout/BasicLinearProcessNumbered"/>
    <dgm:cxn modelId="{F75C779E-41F2-034A-8FDA-A92D566B16DE}" type="presOf" srcId="{59D337E6-0E9D-4D7C-8528-766666859574}" destId="{1EB1084B-3B51-F147-881F-DA6E7FB481A0}" srcOrd="1" destOrd="0" presId="urn:microsoft.com/office/officeart/2016/7/layout/BasicLinearProcessNumbered"/>
    <dgm:cxn modelId="{FBC787D6-9DF8-4FE1-8C2D-A20BC17EC276}" srcId="{3DE35ECF-889A-4FB1-AC9A-266F75D7B3C4}" destId="{59D337E6-0E9D-4D7C-8528-766666859574}" srcOrd="0" destOrd="0" parTransId="{031FC592-86DF-4C1B-AE84-A382F05CA68F}" sibTransId="{82D852A6-357F-4701-BC32-17EE0ADF8166}"/>
    <dgm:cxn modelId="{B8B845DB-3D3C-4847-B3E0-96CEFF818157}" type="presOf" srcId="{0653D8B4-D30F-4B27-9442-35A1470A5351}" destId="{9F8B855F-A23A-D249-A147-E2A9C11DF948}" srcOrd="0" destOrd="0" presId="urn:microsoft.com/office/officeart/2016/7/layout/BasicLinearProcessNumbered"/>
    <dgm:cxn modelId="{34695021-D1CE-0442-86AB-85204CA14928}" type="presParOf" srcId="{D9BB6250-CFE4-7B44-9539-C6DB109652DA}" destId="{FFB11AAA-6FF4-584A-ACAA-13BE3D537393}" srcOrd="0" destOrd="0" presId="urn:microsoft.com/office/officeart/2016/7/layout/BasicLinearProcessNumbered"/>
    <dgm:cxn modelId="{82E2BC52-7CC1-C841-9F1D-0AD2E82672F9}" type="presParOf" srcId="{FFB11AAA-6FF4-584A-ACAA-13BE3D537393}" destId="{9F3AEB5D-BB99-3348-BC1C-A3F9DD3E2F55}" srcOrd="0" destOrd="0" presId="urn:microsoft.com/office/officeart/2016/7/layout/BasicLinearProcessNumbered"/>
    <dgm:cxn modelId="{1BBF1E46-0534-F84C-88EF-D2E9B76F1156}" type="presParOf" srcId="{FFB11AAA-6FF4-584A-ACAA-13BE3D537393}" destId="{491D3484-CA7E-6340-90C3-197ED84B2892}" srcOrd="1" destOrd="0" presId="urn:microsoft.com/office/officeart/2016/7/layout/BasicLinearProcessNumbered"/>
    <dgm:cxn modelId="{2D5054C7-A234-484E-BB60-1DA7E4E307E0}" type="presParOf" srcId="{FFB11AAA-6FF4-584A-ACAA-13BE3D537393}" destId="{F6191082-9C20-5846-B579-CE1FB5F07454}" srcOrd="2" destOrd="0" presId="urn:microsoft.com/office/officeart/2016/7/layout/BasicLinearProcessNumbered"/>
    <dgm:cxn modelId="{AAB813CE-B151-0841-8DD1-C3AE20D8C9E8}" type="presParOf" srcId="{FFB11AAA-6FF4-584A-ACAA-13BE3D537393}" destId="{1EB1084B-3B51-F147-881F-DA6E7FB481A0}" srcOrd="3" destOrd="0" presId="urn:microsoft.com/office/officeart/2016/7/layout/BasicLinearProcessNumbered"/>
    <dgm:cxn modelId="{6AD1C20C-A3FC-AB4E-9E9B-8D67207D90A5}" type="presParOf" srcId="{D9BB6250-CFE4-7B44-9539-C6DB109652DA}" destId="{16C5BC9C-DF43-A943-8B6E-7DC6FBD2F3E3}" srcOrd="1" destOrd="0" presId="urn:microsoft.com/office/officeart/2016/7/layout/BasicLinearProcessNumbered"/>
    <dgm:cxn modelId="{D4EFAF93-B5EA-E142-BE9D-7E3C66E78C57}" type="presParOf" srcId="{D9BB6250-CFE4-7B44-9539-C6DB109652DA}" destId="{E959A21A-A4EB-0E4F-9017-6CAFD89EB021}" srcOrd="2" destOrd="0" presId="urn:microsoft.com/office/officeart/2016/7/layout/BasicLinearProcessNumbered"/>
    <dgm:cxn modelId="{F33D8207-7A3B-4D42-A1C2-CF5BA3F4A3B8}" type="presParOf" srcId="{E959A21A-A4EB-0E4F-9017-6CAFD89EB021}" destId="{9F8B855F-A23A-D249-A147-E2A9C11DF948}" srcOrd="0" destOrd="0" presId="urn:microsoft.com/office/officeart/2016/7/layout/BasicLinearProcessNumbered"/>
    <dgm:cxn modelId="{7717809D-C82A-DE48-AE57-CF3AA48722CB}" type="presParOf" srcId="{E959A21A-A4EB-0E4F-9017-6CAFD89EB021}" destId="{CEC6FA85-AFD6-EF42-89BA-B35BE91B285B}" srcOrd="1" destOrd="0" presId="urn:microsoft.com/office/officeart/2016/7/layout/BasicLinearProcessNumbered"/>
    <dgm:cxn modelId="{5DC77F41-F1EC-954A-8488-7172C5AFA94D}" type="presParOf" srcId="{E959A21A-A4EB-0E4F-9017-6CAFD89EB021}" destId="{32D20E67-CB64-EE42-BCF5-1B85CA37460B}" srcOrd="2" destOrd="0" presId="urn:microsoft.com/office/officeart/2016/7/layout/BasicLinearProcessNumbered"/>
    <dgm:cxn modelId="{22F6064E-C041-B14F-9871-726D03EDD76F}" type="presParOf" srcId="{E959A21A-A4EB-0E4F-9017-6CAFD89EB021}" destId="{8FB91EC3-ABCF-EC4E-AFEA-9D8B48A2A51F}"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AEB5D-BB99-3348-BC1C-A3F9DD3E2F55}">
      <dsp:nvSpPr>
        <dsp:cNvPr id="0" name=""/>
        <dsp:cNvSpPr/>
      </dsp:nvSpPr>
      <dsp:spPr>
        <a:xfrm>
          <a:off x="1283" y="0"/>
          <a:ext cx="5006206"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022350">
            <a:lnSpc>
              <a:spcPct val="90000"/>
            </a:lnSpc>
            <a:spcBef>
              <a:spcPct val="0"/>
            </a:spcBef>
            <a:spcAft>
              <a:spcPct val="35000"/>
            </a:spcAft>
            <a:buNone/>
          </a:pPr>
          <a:r>
            <a:rPr lang="en-US" sz="2300" kern="1200" noProof="0" dirty="0"/>
            <a:t>After 1 month, the weakness of his arms and legs gradually decreased, he changed the walking frame to a stick, his speech became more fluent, and he felt stronger.</a:t>
          </a:r>
        </a:p>
      </dsp:txBody>
      <dsp:txXfrm>
        <a:off x="1283" y="1653508"/>
        <a:ext cx="5006206" cy="2610802"/>
      </dsp:txXfrm>
    </dsp:sp>
    <dsp:sp modelId="{491D3484-CA7E-6340-90C3-197ED84B2892}">
      <dsp:nvSpPr>
        <dsp:cNvPr id="0" name=""/>
        <dsp:cNvSpPr/>
      </dsp:nvSpPr>
      <dsp:spPr>
        <a:xfrm>
          <a:off x="1851685"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42857" y="626305"/>
        <a:ext cx="923057" cy="923057"/>
      </dsp:txXfrm>
    </dsp:sp>
    <dsp:sp modelId="{F6191082-9C20-5846-B579-CE1FB5F07454}">
      <dsp:nvSpPr>
        <dsp:cNvPr id="0" name=""/>
        <dsp:cNvSpPr/>
      </dsp:nvSpPr>
      <dsp:spPr>
        <a:xfrm>
          <a:off x="1283" y="4351266"/>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B855F-A23A-D249-A147-E2A9C11DF948}">
      <dsp:nvSpPr>
        <dsp:cNvPr id="0" name=""/>
        <dsp:cNvSpPr/>
      </dsp:nvSpPr>
      <dsp:spPr>
        <a:xfrm>
          <a:off x="5508110" y="0"/>
          <a:ext cx="5006206"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1022350">
            <a:lnSpc>
              <a:spcPct val="90000"/>
            </a:lnSpc>
            <a:spcBef>
              <a:spcPct val="0"/>
            </a:spcBef>
            <a:spcAft>
              <a:spcPct val="35000"/>
            </a:spcAft>
            <a:buNone/>
          </a:pPr>
          <a:r>
            <a:rPr lang="hu-HU" sz="2300" kern="1200"/>
            <a:t>One month later, his arm and leg weakness was minimal, he used only a lighter stick, his speech returned almost normal, and he became stronger both mentally and physically.</a:t>
          </a:r>
          <a:endParaRPr lang="en-US" sz="2300" kern="1200"/>
        </a:p>
      </dsp:txBody>
      <dsp:txXfrm>
        <a:off x="5508110" y="1653508"/>
        <a:ext cx="5006206" cy="2610802"/>
      </dsp:txXfrm>
    </dsp:sp>
    <dsp:sp modelId="{CEC6FA85-AFD6-EF42-89BA-B35BE91B285B}">
      <dsp:nvSpPr>
        <dsp:cNvPr id="0" name=""/>
        <dsp:cNvSpPr/>
      </dsp:nvSpPr>
      <dsp:spPr>
        <a:xfrm>
          <a:off x="7358512"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49684" y="626305"/>
        <a:ext cx="923057" cy="923057"/>
      </dsp:txXfrm>
    </dsp:sp>
    <dsp:sp modelId="{32D20E67-CB64-EE42-BCF5-1B85CA37460B}">
      <dsp:nvSpPr>
        <dsp:cNvPr id="0" name=""/>
        <dsp:cNvSpPr/>
      </dsp:nvSpPr>
      <dsp:spPr>
        <a:xfrm>
          <a:off x="5508110" y="4351266"/>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3AEB5D-BB99-3348-BC1C-A3F9DD3E2F55}">
      <dsp:nvSpPr>
        <dsp:cNvPr id="0" name=""/>
        <dsp:cNvSpPr/>
      </dsp:nvSpPr>
      <dsp:spPr>
        <a:xfrm>
          <a:off x="1283" y="0"/>
          <a:ext cx="5006206"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844550">
            <a:lnSpc>
              <a:spcPct val="90000"/>
            </a:lnSpc>
            <a:spcBef>
              <a:spcPct val="0"/>
            </a:spcBef>
            <a:spcAft>
              <a:spcPct val="35000"/>
            </a:spcAft>
            <a:buNone/>
          </a:pPr>
          <a:r>
            <a:rPr lang="en-US" sz="1900" kern="1200" dirty="0"/>
            <a:t>After taking the </a:t>
          </a:r>
          <a:r>
            <a:rPr lang="en-US" sz="1900" b="1" kern="1200" dirty="0"/>
            <a:t>proprietary blends I, II, and II for 24 hours</a:t>
          </a:r>
          <a:r>
            <a:rPr lang="en-US" sz="1900" kern="1200" dirty="0"/>
            <a:t>, she felt </a:t>
          </a:r>
          <a:r>
            <a:rPr lang="en-US" sz="1900" b="1" kern="1200" dirty="0"/>
            <a:t>significantly better</a:t>
          </a:r>
          <a:r>
            <a:rPr lang="en-US" sz="1900" kern="1200" dirty="0"/>
            <a:t> compared to the other 3 roommates diagnosed with the same measures of stroke. </a:t>
          </a:r>
          <a:endParaRPr lang="en-US" sz="1900" kern="1200" noProof="0" dirty="0"/>
        </a:p>
      </dsp:txBody>
      <dsp:txXfrm>
        <a:off x="1283" y="1653508"/>
        <a:ext cx="5006206" cy="2610802"/>
      </dsp:txXfrm>
    </dsp:sp>
    <dsp:sp modelId="{491D3484-CA7E-6340-90C3-197ED84B2892}">
      <dsp:nvSpPr>
        <dsp:cNvPr id="0" name=""/>
        <dsp:cNvSpPr/>
      </dsp:nvSpPr>
      <dsp:spPr>
        <a:xfrm>
          <a:off x="1851685"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2042857" y="626305"/>
        <a:ext cx="923057" cy="923057"/>
      </dsp:txXfrm>
    </dsp:sp>
    <dsp:sp modelId="{F6191082-9C20-5846-B579-CE1FB5F07454}">
      <dsp:nvSpPr>
        <dsp:cNvPr id="0" name=""/>
        <dsp:cNvSpPr/>
      </dsp:nvSpPr>
      <dsp:spPr>
        <a:xfrm>
          <a:off x="1283" y="4351266"/>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8B855F-A23A-D249-A147-E2A9C11DF948}">
      <dsp:nvSpPr>
        <dsp:cNvPr id="0" name=""/>
        <dsp:cNvSpPr/>
      </dsp:nvSpPr>
      <dsp:spPr>
        <a:xfrm>
          <a:off x="5508110" y="0"/>
          <a:ext cx="5006206" cy="435133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90303" tIns="330200" rIns="390303" bIns="330200" numCol="1" spcCol="1270" anchor="t" anchorCtr="0">
          <a:noAutofit/>
        </a:bodyPr>
        <a:lstStyle/>
        <a:p>
          <a:pPr marL="0" lvl="0" indent="0" algn="l" defTabSz="844550">
            <a:lnSpc>
              <a:spcPct val="90000"/>
            </a:lnSpc>
            <a:spcBef>
              <a:spcPct val="0"/>
            </a:spcBef>
            <a:spcAft>
              <a:spcPct val="35000"/>
            </a:spcAft>
            <a:buNone/>
          </a:pPr>
          <a:r>
            <a:rPr lang="en-US" sz="1900" kern="1200" dirty="0"/>
            <a:t>They received the same traditional treatment – without the proprietary blends -  but still couldn’t move and could not get out of their beds at all, whereas this patient was able to walk around and be of assistance to the other patients. </a:t>
          </a:r>
        </a:p>
      </dsp:txBody>
      <dsp:txXfrm>
        <a:off x="5508110" y="1653508"/>
        <a:ext cx="5006206" cy="2610802"/>
      </dsp:txXfrm>
    </dsp:sp>
    <dsp:sp modelId="{CEC6FA85-AFD6-EF42-89BA-B35BE91B285B}">
      <dsp:nvSpPr>
        <dsp:cNvPr id="0" name=""/>
        <dsp:cNvSpPr/>
      </dsp:nvSpPr>
      <dsp:spPr>
        <a:xfrm>
          <a:off x="7358512" y="435133"/>
          <a:ext cx="1305401" cy="1305401"/>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774" tIns="12700" rIns="10177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7549684" y="626305"/>
        <a:ext cx="923057" cy="923057"/>
      </dsp:txXfrm>
    </dsp:sp>
    <dsp:sp modelId="{32D20E67-CB64-EE42-BCF5-1B85CA37460B}">
      <dsp:nvSpPr>
        <dsp:cNvPr id="0" name=""/>
        <dsp:cNvSpPr/>
      </dsp:nvSpPr>
      <dsp:spPr>
        <a:xfrm>
          <a:off x="5508110" y="4351266"/>
          <a:ext cx="5006206" cy="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8F0C-EBD6-BF46-A230-5F7E6AE73678}" type="datetimeFigureOut">
              <a:rPr lang="en-US" smtClean="0"/>
              <a:t>9/8/22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C38E94-1EFA-6846-B1D3-A57B37A7CFD4}" type="slidenum">
              <a:rPr lang="en-US" smtClean="0"/>
              <a:t>‹#›</a:t>
            </a:fld>
            <a:endParaRPr lang="en-US"/>
          </a:p>
        </p:txBody>
      </p:sp>
    </p:spTree>
    <p:extLst>
      <p:ext uri="{BB962C8B-B14F-4D97-AF65-F5344CB8AC3E}">
        <p14:creationId xmlns:p14="http://schemas.microsoft.com/office/powerpoint/2010/main" val="1628848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r>
              <a:t>Good morning, good afternoon, good evening…wherever you are in the world this is Dr. Dori Naerbo and I am your host on today’s call.  For those of you who do not know me…I am a clinical researcher and author of several books.  </a:t>
            </a:r>
          </a:p>
          <a:p>
            <a:endParaRPr/>
          </a:p>
          <a:p>
            <a:endParaRPr/>
          </a:p>
          <a:p>
            <a:endParaRPr/>
          </a:p>
          <a:p>
            <a:endParaRPr/>
          </a:p>
          <a:p>
            <a:endParaRPr/>
          </a:p>
          <a:p>
            <a:endParaRPr/>
          </a:p>
          <a:p>
            <a: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Shape 162"/>
          <p:cNvSpPr>
            <a:spLocks noGrp="1" noRot="1" noChangeAspect="1"/>
          </p:cNvSpPr>
          <p:nvPr>
            <p:ph type="sldImg"/>
          </p:nvPr>
        </p:nvSpPr>
        <p:spPr>
          <a:xfrm>
            <a:off x="381000" y="685800"/>
            <a:ext cx="6096000" cy="3429000"/>
          </a:xfrm>
          <a:prstGeom prst="rect">
            <a:avLst/>
          </a:prstGeom>
        </p:spPr>
        <p:txBody>
          <a:bodyPr/>
          <a:lstStyle/>
          <a:p>
            <a:endParaRPr/>
          </a:p>
        </p:txBody>
      </p:sp>
      <p:sp>
        <p:nvSpPr>
          <p:cNvPr id="163" name="Shape 163"/>
          <p:cNvSpPr>
            <a:spLocks noGrp="1"/>
          </p:cNvSpPr>
          <p:nvPr>
            <p:ph type="body" sz="quarter" idx="1"/>
          </p:nvPr>
        </p:nvSpPr>
        <p:spPr>
          <a:prstGeom prst="rect">
            <a:avLst/>
          </a:prstGeom>
        </p:spPr>
        <p:txBody>
          <a:bodyPr/>
          <a:lstStyle/>
          <a:p>
            <a:endParaRPr/>
          </a:p>
          <a:p>
            <a:endParaRPr/>
          </a:p>
          <a:p>
            <a:endParaRPr/>
          </a:p>
          <a:p>
            <a:endParaRPr/>
          </a:p>
          <a:p>
            <a:endParaRPr/>
          </a:p>
          <a:p>
            <a:endParaRPr/>
          </a:p>
          <a:p>
            <a:r>
              <a:t>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0" name="Google Shape;13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xfrm>
            <a:off x="381000" y="685800"/>
            <a:ext cx="6096000" cy="3429000"/>
          </a:xfrm>
          <a:prstGeom prst="rect">
            <a:avLst/>
          </a:prstGeom>
        </p:spPr>
        <p:txBody>
          <a:bodyPr/>
          <a:lstStyle/>
          <a:p>
            <a:endParaRPr/>
          </a:p>
        </p:txBody>
      </p:sp>
      <p:sp>
        <p:nvSpPr>
          <p:cNvPr id="147" name="Shape 147"/>
          <p:cNvSpPr>
            <a:spLocks noGrp="1"/>
          </p:cNvSpPr>
          <p:nvPr>
            <p:ph type="body" sz="quarter" idx="1"/>
          </p:nvPr>
        </p:nvSpPr>
        <p:spPr>
          <a:prstGeom prst="rect">
            <a:avLst/>
          </a:prstGeom>
        </p:spPr>
        <p:txBody>
          <a:bodyPr/>
          <a:lstStyle/>
          <a:p>
            <a:r>
              <a:rPr lang="en-US" dirty="0"/>
              <a:t>The information provided is for educational purposes and is not intended as medical advice, or a substitute for the medical advice of a physician or other qualified health care professional. This is for  science and educational purposes only and cannot be used in any aspect for sales or marketing.  You should not use this information for diagnosing a health or fitness problem or disease.  You should always consult with a doctor or other health care professional for medical advice or information about diagnosis and treatment. This is Confidential. Do not distribute—for scientific educational purposes only.  </a:t>
            </a:r>
          </a:p>
          <a:p>
            <a:endParaRPr lang="en-US" dirty="0"/>
          </a:p>
          <a:p>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C38E94-1EFA-6846-B1D3-A57B37A7CFD4}" type="slidenum">
              <a:rPr lang="en-US" smtClean="0"/>
              <a:t>6</a:t>
            </a:fld>
            <a:endParaRPr lang="en-US"/>
          </a:p>
        </p:txBody>
      </p:sp>
    </p:spTree>
    <p:extLst>
      <p:ext uri="{BB962C8B-B14F-4D97-AF65-F5344CB8AC3E}">
        <p14:creationId xmlns:p14="http://schemas.microsoft.com/office/powerpoint/2010/main" val="792417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C186D-E060-C14B-9366-D7F7B6AB803E}"/>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en-US"/>
          </a:p>
        </p:txBody>
      </p:sp>
      <p:sp>
        <p:nvSpPr>
          <p:cNvPr id="3" name="Subtitle 2">
            <a:extLst>
              <a:ext uri="{FF2B5EF4-FFF2-40B4-BE49-F238E27FC236}">
                <a16:creationId xmlns:a16="http://schemas.microsoft.com/office/drawing/2014/main" id="{E6C49134-7632-614D-9FF3-C494364A98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endParaRPr lang="en-US"/>
          </a:p>
        </p:txBody>
      </p:sp>
      <p:sp>
        <p:nvSpPr>
          <p:cNvPr id="4" name="Date Placeholder 3">
            <a:extLst>
              <a:ext uri="{FF2B5EF4-FFF2-40B4-BE49-F238E27FC236}">
                <a16:creationId xmlns:a16="http://schemas.microsoft.com/office/drawing/2014/main" id="{5A8E464B-B456-DF43-AC44-2E2D78C88A35}"/>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D8CB8B3-5955-314B-BA05-94F86D721A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38F983-5A9E-834A-B95C-9A0358352DE9}"/>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90422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475F4-916B-414C-9A02-D62D88D73862}"/>
              </a:ext>
            </a:extLst>
          </p:cNvPr>
          <p:cNvSpPr>
            <a:spLocks noGrp="1"/>
          </p:cNvSpPr>
          <p:nvPr>
            <p:ph type="title"/>
          </p:nvPr>
        </p:nvSpPr>
        <p:spPr/>
        <p:txBody>
          <a:bodyPr/>
          <a:lstStyle/>
          <a:p>
            <a:r>
              <a:rPr lang="hu-HU"/>
              <a:t>Mintacím szerkesztése</a:t>
            </a:r>
            <a:endParaRPr lang="en-US"/>
          </a:p>
        </p:txBody>
      </p:sp>
      <p:sp>
        <p:nvSpPr>
          <p:cNvPr id="3" name="Vertical Text Placeholder 2">
            <a:extLst>
              <a:ext uri="{FF2B5EF4-FFF2-40B4-BE49-F238E27FC236}">
                <a16:creationId xmlns:a16="http://schemas.microsoft.com/office/drawing/2014/main" id="{EF3C3AE3-9D85-8947-B237-2804A8B04695}"/>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a:extLst>
              <a:ext uri="{FF2B5EF4-FFF2-40B4-BE49-F238E27FC236}">
                <a16:creationId xmlns:a16="http://schemas.microsoft.com/office/drawing/2014/main" id="{59360CC0-8ED7-9C4F-96A3-59F257E0EDFC}"/>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340A9CEA-EC31-274B-BA9C-81946B84F4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0C6B7A-40F5-FE40-8B53-6458EAA6F59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13801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E12A2D-F037-FC44-8E98-228065067A0E}"/>
              </a:ext>
            </a:extLst>
          </p:cNvPr>
          <p:cNvSpPr>
            <a:spLocks noGrp="1"/>
          </p:cNvSpPr>
          <p:nvPr>
            <p:ph type="title" orient="vert"/>
          </p:nvPr>
        </p:nvSpPr>
        <p:spPr>
          <a:xfrm>
            <a:off x="8724900" y="365125"/>
            <a:ext cx="2628900" cy="5811838"/>
          </a:xfrm>
        </p:spPr>
        <p:txBody>
          <a:bodyPr vert="eaVert"/>
          <a:lstStyle/>
          <a:p>
            <a:r>
              <a:rPr lang="hu-HU"/>
              <a:t>Mintacím szerkesztése</a:t>
            </a:r>
            <a:endParaRPr lang="en-US"/>
          </a:p>
        </p:txBody>
      </p:sp>
      <p:sp>
        <p:nvSpPr>
          <p:cNvPr id="3" name="Vertical Text Placeholder 2">
            <a:extLst>
              <a:ext uri="{FF2B5EF4-FFF2-40B4-BE49-F238E27FC236}">
                <a16:creationId xmlns:a16="http://schemas.microsoft.com/office/drawing/2014/main" id="{C339C93A-EE12-0F47-A375-4E89CA80E934}"/>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a:extLst>
              <a:ext uri="{FF2B5EF4-FFF2-40B4-BE49-F238E27FC236}">
                <a16:creationId xmlns:a16="http://schemas.microsoft.com/office/drawing/2014/main" id="{137B87AD-3CDE-3C47-9A2E-C42EF9D9B23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17D0C88-6C01-2B41-AE3D-9819C14967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00EFAC-9233-DA41-AD92-A56CFF258A85}"/>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751800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Content 0">
    <p:bg>
      <p:bgPr>
        <a:solidFill>
          <a:srgbClr val="000000"/>
        </a:solidFill>
        <a:effectLst/>
      </p:bgPr>
    </p:bg>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lvl1pPr>
              <a:defRPr>
                <a:solidFill>
                  <a:srgbClr val="FFFFFF"/>
                </a:solidFill>
              </a:defRPr>
            </a:lvl1pPr>
          </a:lstStyle>
          <a:p>
            <a:r>
              <a:t>Title Text</a:t>
            </a:r>
          </a:p>
        </p:txBody>
      </p:sp>
      <p:sp>
        <p:nvSpPr>
          <p:cNvPr id="30" name="Body Level One…"/>
          <p:cNvSpPr txBox="1">
            <a:spLocks noGrp="1"/>
          </p:cNvSpPr>
          <p:nvPr>
            <p:ph type="body" idx="1"/>
          </p:nvPr>
        </p:nvSpPr>
        <p:spPr>
          <a:prstGeom prst="rect">
            <a:avLst/>
          </a:prstGeo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10215558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796B2-BCB0-5F4E-B757-FD24E1782021}"/>
              </a:ext>
            </a:extLst>
          </p:cNvPr>
          <p:cNvSpPr>
            <a:spLocks noGrp="1"/>
          </p:cNvSpPr>
          <p:nvPr>
            <p:ph type="title"/>
          </p:nvPr>
        </p:nvSpPr>
        <p:spPr/>
        <p:txBody>
          <a:bodyPr/>
          <a:lstStyle/>
          <a:p>
            <a:r>
              <a:rPr lang="hu-HU"/>
              <a:t>Mintacím szerkesztése</a:t>
            </a:r>
            <a:endParaRPr lang="en-US"/>
          </a:p>
        </p:txBody>
      </p:sp>
      <p:sp>
        <p:nvSpPr>
          <p:cNvPr id="3" name="Content Placeholder 2">
            <a:extLst>
              <a:ext uri="{FF2B5EF4-FFF2-40B4-BE49-F238E27FC236}">
                <a16:creationId xmlns:a16="http://schemas.microsoft.com/office/drawing/2014/main" id="{49A43BA2-3E7A-4E43-9C30-0B6CAB493BD3}"/>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a:extLst>
              <a:ext uri="{FF2B5EF4-FFF2-40B4-BE49-F238E27FC236}">
                <a16:creationId xmlns:a16="http://schemas.microsoft.com/office/drawing/2014/main" id="{1FB76F72-CB72-E540-A3EF-21FE6B3BDBD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C8CF26E-8A3D-4747-804E-57B695763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B3066-C2BB-7040-846B-5215B1436AC8}"/>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3348147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BDCE-6930-6444-BD8A-43C76CD24E2C}"/>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endParaRPr lang="en-US"/>
          </a:p>
        </p:txBody>
      </p:sp>
      <p:sp>
        <p:nvSpPr>
          <p:cNvPr id="3" name="Text Placeholder 2">
            <a:extLst>
              <a:ext uri="{FF2B5EF4-FFF2-40B4-BE49-F238E27FC236}">
                <a16:creationId xmlns:a16="http://schemas.microsoft.com/office/drawing/2014/main" id="{DBC51736-A106-D64F-B269-635E0C10CE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ate Placeholder 3">
            <a:extLst>
              <a:ext uri="{FF2B5EF4-FFF2-40B4-BE49-F238E27FC236}">
                <a16:creationId xmlns:a16="http://schemas.microsoft.com/office/drawing/2014/main" id="{074C1922-51A7-C043-A161-3129CE68FE4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A6FDFB9A-E668-0741-9F49-9C7BFC6DC4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8BEF-A365-7145-8D00-7B060C7D533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901466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D1B1D-9BAF-224F-9233-CA746F1A3B4B}"/>
              </a:ext>
            </a:extLst>
          </p:cNvPr>
          <p:cNvSpPr>
            <a:spLocks noGrp="1"/>
          </p:cNvSpPr>
          <p:nvPr>
            <p:ph type="title"/>
          </p:nvPr>
        </p:nvSpPr>
        <p:spPr/>
        <p:txBody>
          <a:bodyPr/>
          <a:lstStyle/>
          <a:p>
            <a:r>
              <a:rPr lang="hu-HU"/>
              <a:t>Mintacím szerkesztése</a:t>
            </a:r>
            <a:endParaRPr lang="en-US"/>
          </a:p>
        </p:txBody>
      </p:sp>
      <p:sp>
        <p:nvSpPr>
          <p:cNvPr id="3" name="Content Placeholder 2">
            <a:extLst>
              <a:ext uri="{FF2B5EF4-FFF2-40B4-BE49-F238E27FC236}">
                <a16:creationId xmlns:a16="http://schemas.microsoft.com/office/drawing/2014/main" id="{ACC65544-1DDE-8F4E-85ED-6B695CCD6356}"/>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Content Placeholder 3">
            <a:extLst>
              <a:ext uri="{FF2B5EF4-FFF2-40B4-BE49-F238E27FC236}">
                <a16:creationId xmlns:a16="http://schemas.microsoft.com/office/drawing/2014/main" id="{40BF3208-491E-F74C-9994-562C7B8C66E3}"/>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Date Placeholder 4">
            <a:extLst>
              <a:ext uri="{FF2B5EF4-FFF2-40B4-BE49-F238E27FC236}">
                <a16:creationId xmlns:a16="http://schemas.microsoft.com/office/drawing/2014/main" id="{0EE8FE12-314D-B449-B5DC-38DAFC7EF958}"/>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9FEBD7C6-F11E-BE47-8D4A-995A4B0108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2DB727-9FB1-604F-8F96-C76F56E94E2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45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1C43D-5233-ED40-AE91-8DF8CD3C78E0}"/>
              </a:ext>
            </a:extLst>
          </p:cNvPr>
          <p:cNvSpPr>
            <a:spLocks noGrp="1"/>
          </p:cNvSpPr>
          <p:nvPr>
            <p:ph type="title"/>
          </p:nvPr>
        </p:nvSpPr>
        <p:spPr>
          <a:xfrm>
            <a:off x="839788" y="365125"/>
            <a:ext cx="10515600" cy="1325563"/>
          </a:xfrm>
        </p:spPr>
        <p:txBody>
          <a:bodyPr/>
          <a:lstStyle/>
          <a:p>
            <a:r>
              <a:rPr lang="hu-HU"/>
              <a:t>Mintacím szerkesztése</a:t>
            </a:r>
            <a:endParaRPr lang="en-US"/>
          </a:p>
        </p:txBody>
      </p:sp>
      <p:sp>
        <p:nvSpPr>
          <p:cNvPr id="3" name="Text Placeholder 2">
            <a:extLst>
              <a:ext uri="{FF2B5EF4-FFF2-40B4-BE49-F238E27FC236}">
                <a16:creationId xmlns:a16="http://schemas.microsoft.com/office/drawing/2014/main" id="{E10FBD4D-DA3E-6B4C-8C2D-61571434A4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a:extLst>
              <a:ext uri="{FF2B5EF4-FFF2-40B4-BE49-F238E27FC236}">
                <a16:creationId xmlns:a16="http://schemas.microsoft.com/office/drawing/2014/main" id="{2AF59F89-D5A3-B64D-8559-D2F6E678A3D2}"/>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5" name="Text Placeholder 4">
            <a:extLst>
              <a:ext uri="{FF2B5EF4-FFF2-40B4-BE49-F238E27FC236}">
                <a16:creationId xmlns:a16="http://schemas.microsoft.com/office/drawing/2014/main" id="{2BFF94AE-E338-894D-96E9-233293564FA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a:extLst>
              <a:ext uri="{FF2B5EF4-FFF2-40B4-BE49-F238E27FC236}">
                <a16:creationId xmlns:a16="http://schemas.microsoft.com/office/drawing/2014/main" id="{7794DBA7-7088-8044-A258-CAC516D66363}"/>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7" name="Date Placeholder 6">
            <a:extLst>
              <a:ext uri="{FF2B5EF4-FFF2-40B4-BE49-F238E27FC236}">
                <a16:creationId xmlns:a16="http://schemas.microsoft.com/office/drawing/2014/main" id="{C9D33870-908C-0C47-AFD1-68C6ADA7FB2B}"/>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8" name="Footer Placeholder 7">
            <a:extLst>
              <a:ext uri="{FF2B5EF4-FFF2-40B4-BE49-F238E27FC236}">
                <a16:creationId xmlns:a16="http://schemas.microsoft.com/office/drawing/2014/main" id="{7C678196-6DE2-FE47-9DAD-63B91109C6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C7AEC3-AD04-5046-B4A7-637748E9EEF1}"/>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6804731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04760-AFB8-D544-B0FA-491FFEE2FC4E}"/>
              </a:ext>
            </a:extLst>
          </p:cNvPr>
          <p:cNvSpPr>
            <a:spLocks noGrp="1"/>
          </p:cNvSpPr>
          <p:nvPr>
            <p:ph type="title"/>
          </p:nvPr>
        </p:nvSpPr>
        <p:spPr/>
        <p:txBody>
          <a:bodyPr/>
          <a:lstStyle/>
          <a:p>
            <a:r>
              <a:rPr lang="hu-HU"/>
              <a:t>Mintacím szerkesztése</a:t>
            </a:r>
            <a:endParaRPr lang="en-US"/>
          </a:p>
        </p:txBody>
      </p:sp>
      <p:sp>
        <p:nvSpPr>
          <p:cNvPr id="3" name="Date Placeholder 2">
            <a:extLst>
              <a:ext uri="{FF2B5EF4-FFF2-40B4-BE49-F238E27FC236}">
                <a16:creationId xmlns:a16="http://schemas.microsoft.com/office/drawing/2014/main" id="{B2222A15-8DEF-EE4D-9213-E1072F62150D}"/>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4" name="Footer Placeholder 3">
            <a:extLst>
              <a:ext uri="{FF2B5EF4-FFF2-40B4-BE49-F238E27FC236}">
                <a16:creationId xmlns:a16="http://schemas.microsoft.com/office/drawing/2014/main" id="{05AF41B1-154A-754B-87E4-4BCA629E36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074A9BC-6DFC-E14B-A771-404139DF9FF6}"/>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672395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91F924-3407-C44D-BB64-5FC5C010B2A9}"/>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3" name="Footer Placeholder 2">
            <a:extLst>
              <a:ext uri="{FF2B5EF4-FFF2-40B4-BE49-F238E27FC236}">
                <a16:creationId xmlns:a16="http://schemas.microsoft.com/office/drawing/2014/main" id="{304E3503-8A09-324B-A41A-C22537F227C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332B00-3E9F-584A-BC66-51815F92E3DC}"/>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42914816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46F7A-118B-2F4D-9B57-B34713D0E222}"/>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a:p>
        </p:txBody>
      </p:sp>
      <p:sp>
        <p:nvSpPr>
          <p:cNvPr id="3" name="Content Placeholder 2">
            <a:extLst>
              <a:ext uri="{FF2B5EF4-FFF2-40B4-BE49-F238E27FC236}">
                <a16:creationId xmlns:a16="http://schemas.microsoft.com/office/drawing/2014/main" id="{CDB6F217-FE85-A64D-A206-1E4C6EA763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Text Placeholder 3">
            <a:extLst>
              <a:ext uri="{FF2B5EF4-FFF2-40B4-BE49-F238E27FC236}">
                <a16:creationId xmlns:a16="http://schemas.microsoft.com/office/drawing/2014/main" id="{ADAFD65E-1895-C745-B58F-28C9140F25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a:extLst>
              <a:ext uri="{FF2B5EF4-FFF2-40B4-BE49-F238E27FC236}">
                <a16:creationId xmlns:a16="http://schemas.microsoft.com/office/drawing/2014/main" id="{51724A1D-22CD-4748-9C8C-DB1E38FEE736}"/>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102FC89E-BB04-AC47-A018-C4153CA50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E90F241-2D06-F54C-9904-9397DA019DBA}"/>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2361966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3D1ED-1D59-4048-A93D-53CED4BAB728}"/>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endParaRPr lang="en-US"/>
          </a:p>
        </p:txBody>
      </p:sp>
      <p:sp>
        <p:nvSpPr>
          <p:cNvPr id="3" name="Picture Placeholder 2">
            <a:extLst>
              <a:ext uri="{FF2B5EF4-FFF2-40B4-BE49-F238E27FC236}">
                <a16:creationId xmlns:a16="http://schemas.microsoft.com/office/drawing/2014/main" id="{65088A96-32C5-2545-8BD3-2D9A614175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endParaRPr lang="en-US"/>
          </a:p>
        </p:txBody>
      </p:sp>
      <p:sp>
        <p:nvSpPr>
          <p:cNvPr id="4" name="Text Placeholder 3">
            <a:extLst>
              <a:ext uri="{FF2B5EF4-FFF2-40B4-BE49-F238E27FC236}">
                <a16:creationId xmlns:a16="http://schemas.microsoft.com/office/drawing/2014/main" id="{A75F70E7-21AD-814E-9BC3-70C146E7A0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ate Placeholder 4">
            <a:extLst>
              <a:ext uri="{FF2B5EF4-FFF2-40B4-BE49-F238E27FC236}">
                <a16:creationId xmlns:a16="http://schemas.microsoft.com/office/drawing/2014/main" id="{D7F5C60C-E63D-F74B-B81D-E696A599023E}"/>
              </a:ext>
            </a:extLst>
          </p:cNvPr>
          <p:cNvSpPr>
            <a:spLocks noGrp="1"/>
          </p:cNvSpPr>
          <p:nvPr>
            <p:ph type="dt" sz="half" idx="10"/>
          </p:nvPr>
        </p:nvSpPr>
        <p:spPr/>
        <p:txBody>
          <a:bodyPr/>
          <a:lstStyle/>
          <a:p>
            <a:fld id="{83FF2663-EE4F-1245-BB41-DC0E8ADFB29C}" type="datetimeFigureOut">
              <a:rPr lang="en-US" smtClean="0"/>
              <a:t>9/8/22</a:t>
            </a:fld>
            <a:endParaRPr lang="en-US"/>
          </a:p>
        </p:txBody>
      </p:sp>
      <p:sp>
        <p:nvSpPr>
          <p:cNvPr id="6" name="Footer Placeholder 5">
            <a:extLst>
              <a:ext uri="{FF2B5EF4-FFF2-40B4-BE49-F238E27FC236}">
                <a16:creationId xmlns:a16="http://schemas.microsoft.com/office/drawing/2014/main" id="{E2EB6049-0BD5-A547-ACF1-E242BE17F8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C6B6B6-4337-8343-961A-3382C5B5F7AE}"/>
              </a:ext>
            </a:extLst>
          </p:cNvPr>
          <p:cNvSpPr>
            <a:spLocks noGrp="1"/>
          </p:cNvSpPr>
          <p:nvPr>
            <p:ph type="sldNum" sz="quarter" idx="12"/>
          </p:nvPr>
        </p:nvSpPr>
        <p:spPr/>
        <p:txBody>
          <a:bodyPr/>
          <a:lstStyle/>
          <a:p>
            <a:fld id="{466A6F23-7E9A-4B4B-93FB-0FBB5B955592}" type="slidenum">
              <a:rPr lang="en-US" smtClean="0"/>
              <a:t>‹#›</a:t>
            </a:fld>
            <a:endParaRPr lang="en-US"/>
          </a:p>
        </p:txBody>
      </p:sp>
    </p:spTree>
    <p:extLst>
      <p:ext uri="{BB962C8B-B14F-4D97-AF65-F5344CB8AC3E}">
        <p14:creationId xmlns:p14="http://schemas.microsoft.com/office/powerpoint/2010/main" val="13130230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2676E14-D94B-D64A-9F28-B8C03A00CFF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endParaRPr lang="en-US"/>
          </a:p>
        </p:txBody>
      </p:sp>
      <p:sp>
        <p:nvSpPr>
          <p:cNvPr id="3" name="Text Placeholder 2">
            <a:extLst>
              <a:ext uri="{FF2B5EF4-FFF2-40B4-BE49-F238E27FC236}">
                <a16:creationId xmlns:a16="http://schemas.microsoft.com/office/drawing/2014/main" id="{C7C5AB16-3FFB-D747-9EDA-7711F76112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endParaRPr lang="en-US"/>
          </a:p>
        </p:txBody>
      </p:sp>
      <p:sp>
        <p:nvSpPr>
          <p:cNvPr id="4" name="Date Placeholder 3">
            <a:extLst>
              <a:ext uri="{FF2B5EF4-FFF2-40B4-BE49-F238E27FC236}">
                <a16:creationId xmlns:a16="http://schemas.microsoft.com/office/drawing/2014/main" id="{B49AA3F8-6AFE-9E4C-A7F6-80C5D1176B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FF2663-EE4F-1245-BB41-DC0E8ADFB29C}" type="datetimeFigureOut">
              <a:rPr lang="en-US" smtClean="0"/>
              <a:t>9/8/22</a:t>
            </a:fld>
            <a:endParaRPr lang="en-US"/>
          </a:p>
        </p:txBody>
      </p:sp>
      <p:sp>
        <p:nvSpPr>
          <p:cNvPr id="5" name="Footer Placeholder 4">
            <a:extLst>
              <a:ext uri="{FF2B5EF4-FFF2-40B4-BE49-F238E27FC236}">
                <a16:creationId xmlns:a16="http://schemas.microsoft.com/office/drawing/2014/main" id="{F2EBC2A4-EAD5-6C4E-AE62-DECC2A5461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A6FC6A4-9A7D-C64E-96D7-FFC90BFC4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6A6F23-7E9A-4B4B-93FB-0FBB5B955592}" type="slidenum">
              <a:rPr lang="en-US" smtClean="0"/>
              <a:t>‹#›</a:t>
            </a:fld>
            <a:endParaRPr lang="en-US"/>
          </a:p>
        </p:txBody>
      </p:sp>
    </p:spTree>
    <p:extLst>
      <p:ext uri="{BB962C8B-B14F-4D97-AF65-F5344CB8AC3E}">
        <p14:creationId xmlns:p14="http://schemas.microsoft.com/office/powerpoint/2010/main" val="27136447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ubmed.ncbi.nlm.nih.gov/21586419/"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pubmed.ncbi.nlm.nih.gov/31328694/"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sciencedirect.com/science/article/pii/S1878535221004317"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pubmed.ncbi.nlm.nih.gov/31328694/" TargetMode="External"/><Relationship Id="rId7" Type="http://schemas.microsoft.com/office/2007/relationships/hdphoto" Target="../media/hdphoto1.wdp"/><Relationship Id="rId2" Type="http://schemas.openxmlformats.org/officeDocument/2006/relationships/hyperlink" Target="https://www.ncbi.nlm.nih.gov/pmc/articles/PMC8399756/" TargetMode="Externa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hyperlink" Target="https://www.sciencedirect.com/science/article/pii/S1878535221004317"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hyperlink" Target="https://www.stroke.org/en/about-stroke/types-of-stroke" TargetMode="External"/><Relationship Id="rId7" Type="http://schemas.openxmlformats.org/officeDocument/2006/relationships/image" Target="../media/image10.png"/><Relationship Id="rId2" Type="http://schemas.openxmlformats.org/officeDocument/2006/relationships/hyperlink" Target="https://www.cdc.gov/stroke/facts.htm" TargetMode="Externa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hyperlink" Target="https://www.medicalnewstoday.com/articles/164038.php" TargetMode="External"/><Relationship Id="rId4" Type="http://schemas.openxmlformats.org/officeDocument/2006/relationships/hyperlink" Target="https://www.stroke.org/en/about-stroke/types-of-stroke/hemorrhagic-strokes-bleeds/what-is-an-arteriovenous-malform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Layout" Target="../slideLayouts/slideLayout9.xml"/><Relationship Id="rId5" Type="http://schemas.microsoft.com/office/2007/relationships/hdphoto" Target="../media/hdphoto1.wdp"/><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Rectangle 9"/>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1" name="Rectangle 11"/>
          <p:cNvSpPr/>
          <p:nvPr/>
        </p:nvSpPr>
        <p:spPr>
          <a:xfrm rot="5400000" flipH="1">
            <a:off x="-1417539" y="1417538"/>
            <a:ext cx="6875819" cy="4040745"/>
          </a:xfrm>
          <a:prstGeom prst="rect">
            <a:avLst/>
          </a:prstGeom>
          <a:gradFill>
            <a:gsLst>
              <a:gs pos="0">
                <a:srgbClr val="000000"/>
              </a:gs>
              <a:gs pos="100000">
                <a:srgbClr val="2F5597"/>
              </a:gs>
            </a:gsLst>
            <a:lin ang="18600000"/>
          </a:gradFill>
          <a:ln w="12700">
            <a:miter lim="400000"/>
          </a:ln>
        </p:spPr>
        <p:txBody>
          <a:bodyPr lIns="45719" rIns="45719" anchor="ctr"/>
          <a:lstStyle/>
          <a:p>
            <a:pPr algn="ctr">
              <a:defRPr>
                <a:solidFill>
                  <a:srgbClr val="FFFFFF"/>
                </a:solidFill>
              </a:defRPr>
            </a:pPr>
            <a:endParaRPr/>
          </a:p>
        </p:txBody>
      </p:sp>
      <p:sp>
        <p:nvSpPr>
          <p:cNvPr id="132" name="Rectangle 13"/>
          <p:cNvSpPr/>
          <p:nvPr/>
        </p:nvSpPr>
        <p:spPr>
          <a:xfrm rot="16200000">
            <a:off x="-158496" y="2660472"/>
            <a:ext cx="4355595" cy="4038605"/>
          </a:xfrm>
          <a:prstGeom prst="rect">
            <a:avLst/>
          </a:prstGeom>
          <a:gradFill>
            <a:gsLst>
              <a:gs pos="0">
                <a:schemeClr val="accent1">
                  <a:alpha val="50000"/>
                </a:schemeClr>
              </a:gs>
              <a:gs pos="100000">
                <a:srgbClr val="203864">
                  <a:alpha val="0"/>
                </a:srgbClr>
              </a:gs>
            </a:gsLst>
            <a:lin ang="11400000"/>
          </a:gradFill>
          <a:ln w="12700">
            <a:miter lim="400000"/>
          </a:ln>
        </p:spPr>
        <p:txBody>
          <a:bodyPr lIns="45719" rIns="45719" anchor="ctr"/>
          <a:lstStyle/>
          <a:p>
            <a:pPr algn="ctr">
              <a:defRPr>
                <a:solidFill>
                  <a:srgbClr val="FFFFFF"/>
                </a:solidFill>
              </a:defRPr>
            </a:pPr>
            <a:endParaRPr/>
          </a:p>
        </p:txBody>
      </p:sp>
      <p:sp>
        <p:nvSpPr>
          <p:cNvPr id="133" name="Rectangle 15"/>
          <p:cNvSpPr/>
          <p:nvPr/>
        </p:nvSpPr>
        <p:spPr>
          <a:xfrm rot="16200000" flipH="1">
            <a:off x="-1180883" y="1638085"/>
            <a:ext cx="6857574" cy="3581402"/>
          </a:xfrm>
          <a:prstGeom prst="rect">
            <a:avLst/>
          </a:prstGeom>
          <a:gradFill>
            <a:gsLst>
              <a:gs pos="0">
                <a:srgbClr val="000000">
                  <a:alpha val="58999"/>
                </a:srgbClr>
              </a:gs>
              <a:gs pos="69000">
                <a:schemeClr val="accent1">
                  <a:alpha val="0"/>
                </a:schemeClr>
              </a:gs>
            </a:gsLst>
            <a:lin ang="13200000"/>
          </a:gradFill>
          <a:ln w="12700">
            <a:miter lim="400000"/>
          </a:ln>
        </p:spPr>
        <p:txBody>
          <a:bodyPr lIns="45719" rIns="45719" anchor="ctr"/>
          <a:lstStyle/>
          <a:p>
            <a:pPr algn="ctr">
              <a:defRPr>
                <a:solidFill>
                  <a:srgbClr val="FFFFFF"/>
                </a:solidFill>
              </a:defRPr>
            </a:pPr>
            <a:endParaRPr/>
          </a:p>
        </p:txBody>
      </p:sp>
      <p:sp>
        <p:nvSpPr>
          <p:cNvPr id="134" name="Freeform: Shape 17"/>
          <p:cNvSpPr/>
          <p:nvPr/>
        </p:nvSpPr>
        <p:spPr>
          <a:xfrm rot="6097846">
            <a:off x="-384850" y="1189807"/>
            <a:ext cx="4808303" cy="4088667"/>
          </a:xfrm>
          <a:custGeom>
            <a:avLst/>
            <a:gdLst/>
            <a:ahLst/>
            <a:cxnLst>
              <a:cxn ang="0">
                <a:pos x="wd2" y="hd2"/>
              </a:cxn>
              <a:cxn ang="5400000">
                <a:pos x="wd2" y="hd2"/>
              </a:cxn>
              <a:cxn ang="10800000">
                <a:pos x="wd2" y="hd2"/>
              </a:cxn>
              <a:cxn ang="16200000">
                <a:pos x="wd2" y="hd2"/>
              </a:cxn>
            </a:cxnLst>
            <a:rect l="0" t="0" r="r" b="b"/>
            <a:pathLst>
              <a:path w="21600" h="21600" extrusionOk="0">
                <a:moveTo>
                  <a:pt x="219" y="15261"/>
                </a:moveTo>
                <a:cubicBezTo>
                  <a:pt x="76" y="14434"/>
                  <a:pt x="0" y="13578"/>
                  <a:pt x="0" y="12701"/>
                </a:cubicBezTo>
                <a:cubicBezTo>
                  <a:pt x="0" y="5686"/>
                  <a:pt x="4835" y="0"/>
                  <a:pt x="10800" y="0"/>
                </a:cubicBezTo>
                <a:cubicBezTo>
                  <a:pt x="16765" y="0"/>
                  <a:pt x="21600" y="5686"/>
                  <a:pt x="21600" y="12701"/>
                </a:cubicBezTo>
                <a:cubicBezTo>
                  <a:pt x="21600" y="14016"/>
                  <a:pt x="21430" y="15285"/>
                  <a:pt x="21114" y="16478"/>
                </a:cubicBezTo>
                <a:lnTo>
                  <a:pt x="20858" y="17302"/>
                </a:lnTo>
                <a:lnTo>
                  <a:pt x="3100" y="21600"/>
                </a:lnTo>
                <a:lnTo>
                  <a:pt x="2466" y="20780"/>
                </a:lnTo>
                <a:cubicBezTo>
                  <a:pt x="1366" y="19212"/>
                  <a:pt x="579" y="17328"/>
                  <a:pt x="219" y="15261"/>
                </a:cubicBezTo>
                <a:close/>
              </a:path>
            </a:pathLst>
          </a:custGeom>
          <a:gradFill>
            <a:gsLst>
              <a:gs pos="39000">
                <a:srgbClr val="8FAADC">
                  <a:alpha val="0"/>
                </a:srgbClr>
              </a:gs>
              <a:gs pos="100000">
                <a:srgbClr val="2F5597">
                  <a:alpha val="26000"/>
                </a:srgbClr>
              </a:gs>
            </a:gsLst>
            <a:lin ang="18600000"/>
          </a:gradFill>
          <a:ln w="12700">
            <a:miter lim="400000"/>
          </a:ln>
        </p:spPr>
        <p:txBody>
          <a:bodyPr lIns="45719" rIns="45719" anchor="ctr"/>
          <a:lstStyle/>
          <a:p>
            <a:pPr algn="ctr">
              <a:defRPr>
                <a:solidFill>
                  <a:srgbClr val="FFFFFF"/>
                </a:solidFill>
              </a:defRPr>
            </a:pPr>
            <a:endParaRPr/>
          </a:p>
        </p:txBody>
      </p:sp>
      <p:sp>
        <p:nvSpPr>
          <p:cNvPr id="135" name="Title 1"/>
          <p:cNvSpPr txBox="1">
            <a:spLocks noGrp="1"/>
          </p:cNvSpPr>
          <p:nvPr>
            <p:ph type="title"/>
          </p:nvPr>
        </p:nvSpPr>
        <p:spPr>
          <a:xfrm>
            <a:off x="330020" y="2484158"/>
            <a:ext cx="3378563" cy="3071907"/>
          </a:xfrm>
          <a:prstGeom prst="rect">
            <a:avLst/>
          </a:prstGeom>
        </p:spPr>
        <p:txBody>
          <a:bodyPr anchor="t"/>
          <a:lstStyle/>
          <a:p>
            <a:pPr algn="ctr">
              <a:defRPr sz="3100">
                <a:solidFill>
                  <a:srgbClr val="FFFFFF"/>
                </a:solidFill>
                <a:latin typeface="Baskerville"/>
                <a:ea typeface="Baskerville"/>
                <a:cs typeface="Baskerville"/>
                <a:sym typeface="Baskerville"/>
              </a:defRPr>
            </a:pPr>
            <a:r>
              <a:rPr dirty="0">
                <a:latin typeface="Calibri" panose="020F0502020204030204" pitchFamily="34" charset="0"/>
                <a:cs typeface="Calibri" panose="020F0502020204030204" pitchFamily="34" charset="0"/>
              </a:rPr>
              <a:t>Science with Dr. Christina Rahm</a:t>
            </a:r>
            <a:br>
              <a:rPr dirty="0">
                <a:latin typeface="+mj-lt"/>
              </a:rPr>
            </a:br>
            <a:br>
              <a:rPr dirty="0">
                <a:latin typeface="+mj-lt"/>
              </a:rPr>
            </a:br>
            <a:br>
              <a:rPr dirty="0">
                <a:latin typeface="+mj-lt"/>
              </a:rPr>
            </a:br>
            <a:r>
              <a:rPr b="1" dirty="0">
                <a:latin typeface="Calibri" panose="020F0502020204030204" pitchFamily="34" charset="0"/>
                <a:cs typeface="Calibri" panose="020F0502020204030204" pitchFamily="34" charset="0"/>
              </a:rPr>
              <a:t>We will get started shortly.</a:t>
            </a:r>
          </a:p>
        </p:txBody>
      </p:sp>
      <p:pic>
        <p:nvPicPr>
          <p:cNvPr id="136" name="Picture 4" descr="Picture 4"/>
          <p:cNvPicPr>
            <a:picLocks noChangeAspect="1"/>
          </p:cNvPicPr>
          <p:nvPr/>
        </p:nvPicPr>
        <p:blipFill>
          <a:blip r:embed="rId2"/>
          <a:stretch>
            <a:fillRect/>
          </a:stretch>
        </p:blipFill>
        <p:spPr>
          <a:xfrm>
            <a:off x="5168319" y="467208"/>
            <a:ext cx="5893966" cy="5923585"/>
          </a:xfrm>
          <a:prstGeom prst="rect">
            <a:avLst/>
          </a:prstGeom>
          <a:ln w="12700">
            <a:miter lim="400000"/>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6"/>
          <p:cNvSpPr txBox="1">
            <a:spLocks noGrp="1"/>
          </p:cNvSpPr>
          <p:nvPr>
            <p:ph type="title"/>
          </p:nvPr>
        </p:nvSpPr>
        <p:spPr>
          <a:xfrm>
            <a:off x="713628" y="1328557"/>
            <a:ext cx="4230000" cy="13710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F3864"/>
              </a:buClr>
              <a:buSzPts val="4400"/>
              <a:buFont typeface="Calibri"/>
              <a:buNone/>
            </a:pPr>
            <a:r>
              <a:rPr lang="en-US" dirty="0">
                <a:solidFill>
                  <a:srgbClr val="1F3864"/>
                </a:solidFill>
              </a:rPr>
              <a:t>PROPRIETARY BLENDS LEGEND</a:t>
            </a:r>
            <a:endParaRPr dirty="0"/>
          </a:p>
        </p:txBody>
      </p:sp>
      <p:pic>
        <p:nvPicPr>
          <p:cNvPr id="214" name="Google Shape;214;p16" descr="Logo&#10;&#10;Description automatically generated"/>
          <p:cNvPicPr preferRelativeResize="0"/>
          <p:nvPr/>
        </p:nvPicPr>
        <p:blipFill rotWithShape="1">
          <a:blip r:embed="rId3">
            <a:alphaModFix/>
          </a:blip>
          <a:srcRect/>
          <a:stretch/>
        </p:blipFill>
        <p:spPr>
          <a:xfrm>
            <a:off x="1226176" y="3120356"/>
            <a:ext cx="2617076" cy="2251320"/>
          </a:xfrm>
          <a:prstGeom prst="rect">
            <a:avLst/>
          </a:prstGeom>
          <a:noFill/>
          <a:ln>
            <a:noFill/>
          </a:ln>
        </p:spPr>
      </p:pic>
      <p:pic>
        <p:nvPicPr>
          <p:cNvPr id="215" name="Google Shape;215;p16"/>
          <p:cNvPicPr preferRelativeResize="0"/>
          <p:nvPr/>
        </p:nvPicPr>
        <p:blipFill rotWithShape="1">
          <a:blip r:embed="rId4">
            <a:alphaModFix/>
          </a:blip>
          <a:srcRect/>
          <a:stretch/>
        </p:blipFill>
        <p:spPr>
          <a:xfrm>
            <a:off x="0" y="6389075"/>
            <a:ext cx="12192000" cy="468923"/>
          </a:xfrm>
          <a:prstGeom prst="rect">
            <a:avLst/>
          </a:prstGeom>
          <a:noFill/>
          <a:ln>
            <a:noFill/>
          </a:ln>
        </p:spPr>
      </p:pic>
      <p:sp>
        <p:nvSpPr>
          <p:cNvPr id="216" name="Google Shape;216;p16"/>
          <p:cNvSpPr txBox="1"/>
          <p:nvPr/>
        </p:nvSpPr>
        <p:spPr>
          <a:xfrm>
            <a:off x="5897096" y="581220"/>
            <a:ext cx="5576100" cy="50782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2400" b="1" dirty="0">
                <a:solidFill>
                  <a:srgbClr val="1F3864"/>
                </a:solidFill>
                <a:latin typeface="Calibri Light" panose="020F0302020204030204" pitchFamily="34" charset="0"/>
                <a:ea typeface="Avenir"/>
                <a:cs typeface="Calibri Light" panose="020F0302020204030204" pitchFamily="34" charset="0"/>
                <a:sym typeface="Avenir"/>
              </a:rPr>
              <a:t>Proprietary blend I: </a:t>
            </a:r>
            <a:r>
              <a:rPr lang="en-US" sz="2400" dirty="0">
                <a:solidFill>
                  <a:schemeClr val="dk1"/>
                </a:solidFill>
                <a:latin typeface="Calibri Light" panose="020F0302020204030204" pitchFamily="34" charset="0"/>
                <a:ea typeface="Avenir"/>
                <a:cs typeface="Calibri Light" panose="020F0302020204030204" pitchFamily="34" charset="0"/>
                <a:sym typeface="Avenir"/>
              </a:rPr>
              <a:t>Silica, Vitamin C, and Trace Minerals </a:t>
            </a:r>
            <a:endParaRPr sz="1600" dirty="0">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endParaRPr sz="2400" dirty="0">
              <a:solidFill>
                <a:schemeClr val="dk1"/>
              </a:solidFill>
              <a:latin typeface="Calibri Light" panose="020F0302020204030204" pitchFamily="34" charset="0"/>
              <a:ea typeface="Avenir"/>
              <a:cs typeface="Calibri Light" panose="020F0302020204030204" pitchFamily="34" charset="0"/>
              <a:sym typeface="Avenir"/>
            </a:endParaRPr>
          </a:p>
          <a:p>
            <a:pPr marL="0" marR="0" lvl="0" indent="0" algn="l" rtl="0">
              <a:spcBef>
                <a:spcPts val="0"/>
              </a:spcBef>
              <a:spcAft>
                <a:spcPts val="0"/>
              </a:spcAft>
              <a:buNone/>
            </a:pPr>
            <a:r>
              <a:rPr lang="en-US" sz="2400" b="1" dirty="0">
                <a:solidFill>
                  <a:srgbClr val="1F3864"/>
                </a:solidFill>
                <a:latin typeface="Calibri Light" panose="020F0302020204030204" pitchFamily="34" charset="0"/>
                <a:ea typeface="Avenir"/>
                <a:cs typeface="Calibri Light" panose="020F0302020204030204" pitchFamily="34" charset="0"/>
                <a:sym typeface="Avenir"/>
              </a:rPr>
              <a:t>Proprietary blend II: </a:t>
            </a:r>
            <a:r>
              <a:rPr lang="en-US" sz="2400" dirty="0">
                <a:solidFill>
                  <a:schemeClr val="dk1"/>
                </a:solidFill>
                <a:latin typeface="Calibri Light" panose="020F0302020204030204" pitchFamily="34" charset="0"/>
                <a:ea typeface="Avenir"/>
                <a:cs typeface="Calibri Light" panose="020F0302020204030204" pitchFamily="34" charset="0"/>
                <a:sym typeface="Avenir"/>
              </a:rPr>
              <a:t>N-acetyl L-tyrosine, Anhydrous Caffeine, L-theanine, Velvet Bean Seed, Pine Bark, Curcumin, and Vitamin D</a:t>
            </a:r>
            <a:endParaRPr sz="1600" dirty="0">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endParaRPr sz="2400" dirty="0">
              <a:solidFill>
                <a:schemeClr val="dk1"/>
              </a:solidFill>
              <a:latin typeface="Calibri Light" panose="020F0302020204030204" pitchFamily="34" charset="0"/>
              <a:ea typeface="Avenir"/>
              <a:cs typeface="Calibri Light" panose="020F0302020204030204" pitchFamily="34" charset="0"/>
              <a:sym typeface="Avenir"/>
            </a:endParaRPr>
          </a:p>
          <a:p>
            <a:pPr marL="0" marR="0" lvl="0" indent="0" algn="l" rtl="0">
              <a:spcBef>
                <a:spcPts val="0"/>
              </a:spcBef>
              <a:spcAft>
                <a:spcPts val="0"/>
              </a:spcAft>
              <a:buNone/>
            </a:pPr>
            <a:r>
              <a:rPr lang="en-US" sz="2400" b="1" dirty="0">
                <a:solidFill>
                  <a:srgbClr val="1F3864"/>
                </a:solidFill>
                <a:latin typeface="Calibri Light" panose="020F0302020204030204" pitchFamily="34" charset="0"/>
                <a:ea typeface="Avenir"/>
                <a:cs typeface="Calibri Light" panose="020F0302020204030204" pitchFamily="34" charset="0"/>
                <a:sym typeface="Avenir"/>
              </a:rPr>
              <a:t>Proprietary blend III: </a:t>
            </a:r>
            <a:r>
              <a:rPr lang="en-US" sz="2400" dirty="0">
                <a:solidFill>
                  <a:schemeClr val="dk1"/>
                </a:solidFill>
                <a:latin typeface="Calibri Light" panose="020F0302020204030204" pitchFamily="34" charset="0"/>
                <a:ea typeface="Avenir"/>
                <a:cs typeface="Calibri Light" panose="020F0302020204030204" pitchFamily="34" charset="0"/>
                <a:sym typeface="Avenir"/>
              </a:rPr>
              <a:t>Black seed oil, Resveratrol, turmeric, Raspberry Ketones, Apple Cider Vinegar, Aloe Vera, and D-Ribose</a:t>
            </a:r>
            <a:endParaRPr sz="1600" dirty="0">
              <a:latin typeface="Calibri Light" panose="020F0302020204030204" pitchFamily="34" charset="0"/>
              <a:cs typeface="Calibri Light" panose="020F0302020204030204" pitchFamily="34" charset="0"/>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217" name="Google Shape;217;p16"/>
          <p:cNvSpPr txBox="1"/>
          <p:nvPr/>
        </p:nvSpPr>
        <p:spPr>
          <a:xfrm>
            <a:off x="2801460" y="6485038"/>
            <a:ext cx="7073899" cy="33851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dirty="0">
                <a:solidFill>
                  <a:srgbClr val="E2D5A7"/>
                </a:solidFill>
                <a:latin typeface="Calibri"/>
                <a:ea typeface="Calibri"/>
                <a:cs typeface="Calibri"/>
                <a:sym typeface="Calibri"/>
              </a:rPr>
              <a:t>International Science and Nutrition Society – CURARE CAUSAM – ISNS 2021  </a:t>
            </a:r>
            <a:endParaRPr sz="2400" dirty="0"/>
          </a:p>
        </p:txBody>
      </p:sp>
      <p:pic>
        <p:nvPicPr>
          <p:cNvPr id="7" name="Picture 6" descr="Graphical user interface, text&#10;&#10;Description automatically generated">
            <a:extLst>
              <a:ext uri="{FF2B5EF4-FFF2-40B4-BE49-F238E27FC236}">
                <a16:creationId xmlns:a16="http://schemas.microsoft.com/office/drawing/2014/main" id="{4B89C8EE-0959-0B42-8E27-2178B0FCE5A1}"/>
              </a:ext>
            </a:extLst>
          </p:cNvPr>
          <p:cNvPicPr>
            <a:picLocks noChangeAspect="1"/>
          </p:cNvPicPr>
          <p:nvPr/>
        </p:nvPicPr>
        <p:blipFill>
          <a:blip r:embed="rId5"/>
          <a:stretch>
            <a:fillRect/>
          </a:stretch>
        </p:blipFill>
        <p:spPr>
          <a:xfrm>
            <a:off x="17477" y="-2"/>
            <a:ext cx="12174523" cy="6858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910943" y="734786"/>
            <a:ext cx="6139993" cy="5307240"/>
          </a:xfrm>
        </p:spPr>
        <p:txBody>
          <a:bodyPr>
            <a:normAutofit lnSpcReduction="10000"/>
          </a:bodyPr>
          <a:lstStyle/>
          <a:p>
            <a:pPr marL="0" indent="0">
              <a:buNone/>
            </a:pPr>
            <a:r>
              <a:rPr lang="en-US" b="1" dirty="0">
                <a:solidFill>
                  <a:schemeClr val="tx2"/>
                </a:solidFill>
                <a:cs typeface="Calibri Light" panose="020F0302020204030204" pitchFamily="34" charset="0"/>
              </a:rPr>
              <a:t>Patient</a:t>
            </a:r>
            <a:r>
              <a:rPr lang="en-US" dirty="0">
                <a:latin typeface="Calibri Light" panose="020F0302020204030204" pitchFamily="34" charset="0"/>
                <a:cs typeface="Calibri Light" panose="020F0302020204030204" pitchFamily="34" charset="0"/>
              </a:rPr>
              <a:t>:  Male</a:t>
            </a:r>
          </a:p>
          <a:p>
            <a:pPr marL="0" indent="0">
              <a:buNone/>
            </a:pPr>
            <a:r>
              <a:rPr lang="en-US" b="1" dirty="0">
                <a:solidFill>
                  <a:schemeClr val="tx2"/>
                </a:solidFill>
                <a:cs typeface="Calibri Light" panose="020F0302020204030204" pitchFamily="34" charset="0"/>
              </a:rPr>
              <a:t>Age</a:t>
            </a:r>
            <a:r>
              <a:rPr lang="en-US" dirty="0">
                <a:latin typeface="Calibri Light" panose="020F0302020204030204" pitchFamily="34" charset="0"/>
                <a:cs typeface="Calibri Light" panose="020F0302020204030204" pitchFamily="34" charset="0"/>
              </a:rPr>
              <a:t>:  62-year-old</a:t>
            </a:r>
          </a:p>
          <a:p>
            <a:pPr marL="0" indent="0">
              <a:buNone/>
            </a:pPr>
            <a:r>
              <a:rPr lang="en-US" b="1" dirty="0">
                <a:solidFill>
                  <a:schemeClr val="tx2"/>
                </a:solidFill>
                <a:cs typeface="Calibri Light" panose="020F0302020204030204" pitchFamily="34" charset="0"/>
              </a:rPr>
              <a:t>History</a:t>
            </a:r>
            <a:r>
              <a:rPr lang="en-US" dirty="0">
                <a:latin typeface="Calibri Light" panose="020F0302020204030204" pitchFamily="34" charset="0"/>
                <a:cs typeface="Calibri Light" panose="020F0302020204030204" pitchFamily="34" charset="0"/>
              </a:rPr>
              <a:t>:    Hypertension  18 years and type 2 diabetes for 3 years. Smoking (20 pcs per day)</a:t>
            </a:r>
          </a:p>
          <a:p>
            <a:pPr marL="0" indent="0">
              <a:buNone/>
            </a:pPr>
            <a:r>
              <a:rPr lang="en-US" b="1" dirty="0">
                <a:solidFill>
                  <a:schemeClr val="tx2"/>
                </a:solidFill>
                <a:cs typeface="Calibri Light" panose="020F0302020204030204" pitchFamily="34" charset="0"/>
              </a:rPr>
              <a:t>Medications</a:t>
            </a:r>
            <a:r>
              <a:rPr lang="en-US" dirty="0">
                <a:latin typeface="Calibri Light" panose="020F0302020204030204" pitchFamily="34" charset="0"/>
                <a:cs typeface="Calibri Light" panose="020F0302020204030204" pitchFamily="34" charset="0"/>
              </a:rPr>
              <a:t>:  taken regularly: 10 mg amlodipine and 1000 mg metformin.</a:t>
            </a:r>
          </a:p>
          <a:p>
            <a:pPr marL="0" indent="0">
              <a:buNone/>
            </a:pPr>
            <a:r>
              <a:rPr lang="en-US" b="1" dirty="0">
                <a:solidFill>
                  <a:schemeClr val="tx2"/>
                </a:solidFill>
                <a:cs typeface="Calibri Light" panose="020F0302020204030204" pitchFamily="34" charset="0"/>
              </a:rPr>
              <a:t>Symptoms</a:t>
            </a:r>
            <a:r>
              <a:rPr lang="en-US" dirty="0">
                <a:latin typeface="Calibri Light" panose="020F0302020204030204" pitchFamily="34" charset="0"/>
                <a:cs typeface="Calibri Light" panose="020F0302020204030204" pitchFamily="34" charset="0"/>
              </a:rPr>
              <a:t>: At our first consultation, he was diagnosed with an ischemic stroke 2 weeks earlier, his left hand and legs were difficult to move, he used a walking frame, he spoke with difficulty, he got tired quickly.</a:t>
            </a:r>
          </a:p>
          <a:p>
            <a:endParaRPr lang="en-US" sz="2000" dirty="0"/>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571381" y="832948"/>
            <a:ext cx="3930316"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CASE STUDY 1:</a:t>
            </a:r>
            <a:br>
              <a:rPr lang="en-US" dirty="0">
                <a:solidFill>
                  <a:srgbClr val="1F3864"/>
                </a:solidFill>
              </a:rPr>
            </a:br>
            <a:r>
              <a:rPr lang="en-US" dirty="0">
                <a:solidFill>
                  <a:srgbClr val="1F3864"/>
                </a:solidFill>
              </a:rPr>
              <a:t>STROKE</a:t>
            </a: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3">
            <a:alphaModFix/>
          </a:blip>
          <a:srcRect/>
          <a:stretch/>
        </p:blipFill>
        <p:spPr>
          <a:xfrm>
            <a:off x="1409247" y="4013868"/>
            <a:ext cx="2254584" cy="1961461"/>
          </a:xfrm>
          <a:prstGeom prst="rect">
            <a:avLst/>
          </a:prstGeom>
          <a:noFill/>
          <a:ln>
            <a:noFill/>
          </a:ln>
        </p:spPr>
      </p:pic>
    </p:spTree>
    <p:extLst>
      <p:ext uri="{BB962C8B-B14F-4D97-AF65-F5344CB8AC3E}">
        <p14:creationId xmlns:p14="http://schemas.microsoft.com/office/powerpoint/2010/main" val="1853095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6D41F-F83E-1D4F-BA85-94635B5320A8}"/>
              </a:ext>
            </a:extLst>
          </p:cNvPr>
          <p:cNvSpPr>
            <a:spLocks noGrp="1"/>
          </p:cNvSpPr>
          <p:nvPr>
            <p:ph type="title"/>
          </p:nvPr>
        </p:nvSpPr>
        <p:spPr>
          <a:xfrm>
            <a:off x="839788" y="182375"/>
            <a:ext cx="3932237" cy="1600200"/>
          </a:xfrm>
        </p:spPr>
        <p:txBody>
          <a:bodyPr>
            <a:normAutofit/>
          </a:bodyPr>
          <a:lstStyle/>
          <a:p>
            <a:r>
              <a:rPr lang="hu-HU" sz="4000" b="1" dirty="0"/>
              <a:t>THERAPY</a:t>
            </a:r>
            <a:r>
              <a:rPr lang="hu-HU" sz="4000" dirty="0"/>
              <a:t> </a:t>
            </a:r>
          </a:p>
        </p:txBody>
      </p:sp>
      <p:sp>
        <p:nvSpPr>
          <p:cNvPr id="4" name="Text Placeholder 3">
            <a:extLst>
              <a:ext uri="{FF2B5EF4-FFF2-40B4-BE49-F238E27FC236}">
                <a16:creationId xmlns:a16="http://schemas.microsoft.com/office/drawing/2014/main" id="{AB1A724E-D1A8-2640-8284-94A0AB4B9CA5}"/>
              </a:ext>
            </a:extLst>
          </p:cNvPr>
          <p:cNvSpPr>
            <a:spLocks noGrp="1"/>
          </p:cNvSpPr>
          <p:nvPr>
            <p:ph type="body" sz="half" idx="2"/>
          </p:nvPr>
        </p:nvSpPr>
        <p:spPr>
          <a:xfrm>
            <a:off x="839788" y="2222427"/>
            <a:ext cx="6583365" cy="4087433"/>
          </a:xfrm>
        </p:spPr>
        <p:txBody>
          <a:bodyPr>
            <a:normAutofit lnSpcReduction="10000"/>
          </a:bodyPr>
          <a:lstStyle/>
          <a:p>
            <a:r>
              <a:rPr lang="en-US" sz="2400" b="1" dirty="0">
                <a:solidFill>
                  <a:prstClr val="black"/>
                </a:solidFill>
                <a:latin typeface="Calibri Light" panose="020F0302020204030204" pitchFamily="34" charset="0"/>
                <a:cs typeface="Calibri Light" panose="020F0302020204030204" pitchFamily="34" charset="0"/>
              </a:rPr>
              <a:t>Proprietary blend I </a:t>
            </a:r>
            <a:r>
              <a:rPr lang="en-US" sz="2400" dirty="0">
                <a:solidFill>
                  <a:prstClr val="black"/>
                </a:solidFill>
                <a:latin typeface="Calibri Light" panose="020F0302020204030204" pitchFamily="34" charset="0"/>
                <a:cs typeface="Calibri Light" panose="020F0302020204030204" pitchFamily="34" charset="0"/>
              </a:rPr>
              <a:t>: 2x6 drops, morning and evening, for 3 days, then every 3 days then increased by 1-1 drops every 3 days to 2x10</a:t>
            </a:r>
          </a:p>
          <a:p>
            <a:endParaRPr lang="en-US" sz="2400" dirty="0">
              <a:solidFill>
                <a:prstClr val="black"/>
              </a:solidFill>
              <a:latin typeface="Calibri Light" panose="020F0302020204030204" pitchFamily="34" charset="0"/>
              <a:cs typeface="Calibri Light" panose="020F0302020204030204" pitchFamily="34" charset="0"/>
            </a:endParaRPr>
          </a:p>
          <a:p>
            <a:r>
              <a:rPr lang="en-US" sz="2400" b="1" dirty="0">
                <a:solidFill>
                  <a:prstClr val="black"/>
                </a:solidFill>
                <a:latin typeface="Calibri Light" panose="020F0302020204030204" pitchFamily="34" charset="0"/>
                <a:cs typeface="Calibri Light" panose="020F0302020204030204" pitchFamily="34" charset="0"/>
              </a:rPr>
              <a:t>Proprietary blend II </a:t>
            </a:r>
            <a:r>
              <a:rPr lang="en-US" sz="2400" dirty="0">
                <a:solidFill>
                  <a:prstClr val="black"/>
                </a:solidFill>
                <a:latin typeface="Calibri Light" panose="020F0302020204030204" pitchFamily="34" charset="0"/>
                <a:cs typeface="Calibri Light" panose="020F0302020204030204" pitchFamily="34" charset="0"/>
              </a:rPr>
              <a:t>: 1 in the morning for 7 days, then 2 daily for 7 days, then 3, 2 in the morning and 1 in the afternoon </a:t>
            </a:r>
          </a:p>
          <a:p>
            <a:endParaRPr lang="en-US" sz="2400" b="1" dirty="0">
              <a:solidFill>
                <a:prstClr val="black"/>
              </a:solidFill>
              <a:latin typeface="Calibri Light" panose="020F0302020204030204" pitchFamily="34" charset="0"/>
              <a:cs typeface="Calibri Light" panose="020F0302020204030204" pitchFamily="34" charset="0"/>
            </a:endParaRPr>
          </a:p>
          <a:p>
            <a:pPr lvl="0"/>
            <a:r>
              <a:rPr lang="en-US" sz="2400" b="1" dirty="0">
                <a:solidFill>
                  <a:prstClr val="black"/>
                </a:solidFill>
                <a:latin typeface="Calibri Light" panose="020F0302020204030204" pitchFamily="34" charset="0"/>
                <a:cs typeface="Calibri Light" panose="020F0302020204030204" pitchFamily="34" charset="0"/>
              </a:rPr>
              <a:t>Proprietary blend III </a:t>
            </a:r>
            <a:r>
              <a:rPr lang="en-US" sz="2400" dirty="0">
                <a:solidFill>
                  <a:prstClr val="black"/>
                </a:solidFill>
                <a:latin typeface="Calibri Light" panose="020F0302020204030204" pitchFamily="34" charset="0"/>
                <a:cs typeface="Calibri Light" panose="020F0302020204030204" pitchFamily="34" charset="0"/>
              </a:rPr>
              <a:t>: 1 in the morning for 7 days, then 1.5 daily for 7 days, then 2, 1 in the morning and 1 in the afternoon </a:t>
            </a:r>
          </a:p>
          <a:p>
            <a:pPr lvl="0"/>
            <a:endParaRPr lang="en-US" sz="1800" dirty="0">
              <a:solidFill>
                <a:prstClr val="black"/>
              </a:solidFill>
              <a:latin typeface="Calibri Light" panose="020F0302020204030204" pitchFamily="34" charset="0"/>
              <a:cs typeface="Calibri Light" panose="020F0302020204030204" pitchFamily="34" charset="0"/>
            </a:endParaRPr>
          </a:p>
          <a:p>
            <a:pPr lvl="0"/>
            <a:endParaRPr lang="en-US" sz="1800" dirty="0">
              <a:solidFill>
                <a:prstClr val="black"/>
              </a:solidFill>
              <a:latin typeface="Calibri Light" panose="020F0302020204030204" pitchFamily="34" charset="0"/>
              <a:cs typeface="Calibri Light" panose="020F0302020204030204" pitchFamily="34" charset="0"/>
            </a:endParaRPr>
          </a:p>
          <a:p>
            <a:endParaRPr lang="hu-HU" dirty="0"/>
          </a:p>
        </p:txBody>
      </p:sp>
      <p:pic>
        <p:nvPicPr>
          <p:cNvPr id="5" name="Picture 4">
            <a:extLst>
              <a:ext uri="{FF2B5EF4-FFF2-40B4-BE49-F238E27FC236}">
                <a16:creationId xmlns:a16="http://schemas.microsoft.com/office/drawing/2014/main" id="{FF06C33D-7681-A64F-AA74-CC74A13C2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64826"/>
            <a:ext cx="12192000" cy="445259"/>
          </a:xfrm>
          <a:prstGeom prst="rect">
            <a:avLst/>
          </a:prstGeom>
        </p:spPr>
      </p:pic>
      <p:pic>
        <p:nvPicPr>
          <p:cNvPr id="11" name="Picture 10" descr="Text&#10;&#10;Description automatically generated">
            <a:extLst>
              <a:ext uri="{FF2B5EF4-FFF2-40B4-BE49-F238E27FC236}">
                <a16:creationId xmlns:a16="http://schemas.microsoft.com/office/drawing/2014/main" id="{8E9D93BF-299B-2A44-9B6D-60AB50CC4397}"/>
              </a:ext>
            </a:extLst>
          </p:cNvPr>
          <p:cNvPicPr>
            <a:picLocks noChangeAspect="1"/>
          </p:cNvPicPr>
          <p:nvPr/>
        </p:nvPicPr>
        <p:blipFill>
          <a:blip r:embed="rId3"/>
          <a:stretch>
            <a:fillRect/>
          </a:stretch>
        </p:blipFill>
        <p:spPr>
          <a:xfrm>
            <a:off x="8345347" y="-1"/>
            <a:ext cx="3846653" cy="6464827"/>
          </a:xfrm>
          <a:prstGeom prst="rect">
            <a:avLst/>
          </a:prstGeom>
        </p:spPr>
      </p:pic>
    </p:spTree>
    <p:extLst>
      <p:ext uri="{BB962C8B-B14F-4D97-AF65-F5344CB8AC3E}">
        <p14:creationId xmlns:p14="http://schemas.microsoft.com/office/powerpoint/2010/main" val="1883060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E520-838D-934A-925D-5B69018BC696}"/>
              </a:ext>
            </a:extLst>
          </p:cNvPr>
          <p:cNvSpPr>
            <a:spLocks noGrp="1"/>
          </p:cNvSpPr>
          <p:nvPr>
            <p:ph type="title"/>
          </p:nvPr>
        </p:nvSpPr>
        <p:spPr>
          <a:xfrm>
            <a:off x="838200" y="365125"/>
            <a:ext cx="10515600" cy="1325563"/>
          </a:xfrm>
        </p:spPr>
        <p:txBody>
          <a:bodyPr anchor="ctr">
            <a:normAutofit/>
          </a:bodyPr>
          <a:lstStyle/>
          <a:p>
            <a:r>
              <a:rPr lang="hu-HU" b="1"/>
              <a:t>RESULTS</a:t>
            </a:r>
            <a:r>
              <a:rPr lang="hu-HU" dirty="0"/>
              <a:t> </a:t>
            </a:r>
          </a:p>
        </p:txBody>
      </p:sp>
      <p:pic>
        <p:nvPicPr>
          <p:cNvPr id="5" name="Picture 4">
            <a:extLst>
              <a:ext uri="{FF2B5EF4-FFF2-40B4-BE49-F238E27FC236}">
                <a16:creationId xmlns:a16="http://schemas.microsoft.com/office/drawing/2014/main" id="{775B6006-C1E5-CD43-BA64-884327075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graphicFrame>
        <p:nvGraphicFramePr>
          <p:cNvPr id="7" name="Text Placeholder 3">
            <a:extLst>
              <a:ext uri="{FF2B5EF4-FFF2-40B4-BE49-F238E27FC236}">
                <a16:creationId xmlns:a16="http://schemas.microsoft.com/office/drawing/2014/main" id="{ED180637-9C91-5FCF-D4B1-5E0EB25D7785}"/>
              </a:ext>
            </a:extLst>
          </p:cNvPr>
          <p:cNvGraphicFramePr/>
          <p:nvPr>
            <p:extLst>
              <p:ext uri="{D42A27DB-BD31-4B8C-83A1-F6EECF244321}">
                <p14:modId xmlns:p14="http://schemas.microsoft.com/office/powerpoint/2010/main" val="2622282377"/>
              </p:ext>
            </p:extLst>
          </p:nvPr>
        </p:nvGraphicFramePr>
        <p:xfrm>
          <a:off x="838200" y="179068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1A33F29-8729-6A44-BA63-6AF762C36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8" name="Picture 7" descr="Logo&#10;&#10;Description automatically generated">
            <a:extLst>
              <a:ext uri="{FF2B5EF4-FFF2-40B4-BE49-F238E27FC236}">
                <a16:creationId xmlns:a16="http://schemas.microsoft.com/office/drawing/2014/main" id="{5E783A41-7DFE-BF41-A7DA-6A098DAC69C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4209522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0F82DE4-4B53-DB40-972E-36C85F1D5F99}"/>
              </a:ext>
            </a:extLst>
          </p:cNvPr>
          <p:cNvSpPr>
            <a:spLocks noGrp="1"/>
          </p:cNvSpPr>
          <p:nvPr>
            <p:ph sz="half" idx="1"/>
          </p:nvPr>
        </p:nvSpPr>
        <p:spPr>
          <a:xfrm>
            <a:off x="5858189" y="1254762"/>
            <a:ext cx="6139993" cy="4353903"/>
          </a:xfrm>
        </p:spPr>
        <p:txBody>
          <a:bodyPr>
            <a:normAutofit/>
          </a:bodyPr>
          <a:lstStyle/>
          <a:p>
            <a:pPr marL="0" indent="0">
              <a:buNone/>
            </a:pPr>
            <a:r>
              <a:rPr lang="en-US" b="1" dirty="0">
                <a:solidFill>
                  <a:schemeClr val="tx2"/>
                </a:solidFill>
                <a:cs typeface="Calibri Light" panose="020F0302020204030204" pitchFamily="34" charset="0"/>
              </a:rPr>
              <a:t>Patient</a:t>
            </a:r>
            <a:r>
              <a:rPr lang="en-US" dirty="0">
                <a:latin typeface="Calibri Light" panose="020F0302020204030204" pitchFamily="34" charset="0"/>
                <a:cs typeface="Calibri Light" panose="020F0302020204030204" pitchFamily="34" charset="0"/>
              </a:rPr>
              <a:t>:  Female</a:t>
            </a:r>
          </a:p>
          <a:p>
            <a:pPr marL="0" indent="0">
              <a:buNone/>
            </a:pPr>
            <a:r>
              <a:rPr lang="en-US" b="1" dirty="0">
                <a:solidFill>
                  <a:schemeClr val="tx2"/>
                </a:solidFill>
                <a:cs typeface="Calibri Light" panose="020F0302020204030204" pitchFamily="34" charset="0"/>
              </a:rPr>
              <a:t>Age</a:t>
            </a:r>
            <a:r>
              <a:rPr lang="en-US" dirty="0">
                <a:latin typeface="Calibri Light" panose="020F0302020204030204" pitchFamily="34" charset="0"/>
                <a:cs typeface="Calibri Light" panose="020F0302020204030204" pitchFamily="34" charset="0"/>
              </a:rPr>
              <a:t>:  69-year-old</a:t>
            </a:r>
          </a:p>
          <a:p>
            <a:pPr marL="0" indent="0">
              <a:buNone/>
            </a:pPr>
            <a:r>
              <a:rPr lang="en-US" b="1" dirty="0">
                <a:solidFill>
                  <a:schemeClr val="tx2"/>
                </a:solidFill>
                <a:cs typeface="Calibri Light" panose="020F0302020204030204" pitchFamily="34" charset="0"/>
              </a:rPr>
              <a:t>History</a:t>
            </a:r>
            <a:r>
              <a:rPr lang="en-US" dirty="0">
                <a:latin typeface="Calibri Light" panose="020F0302020204030204" pitchFamily="34" charset="0"/>
                <a:cs typeface="Calibri Light" panose="020F0302020204030204" pitchFamily="34" charset="0"/>
              </a:rPr>
              <a:t>:    Ischemic stroke with paralysis on right side of her body. She was hospitalized within a few hours and received the proper treatment. Her family called Dr. Ketskés for consultation and advice. </a:t>
            </a:r>
          </a:p>
          <a:p>
            <a:endParaRPr lang="en-US" sz="2000" dirty="0"/>
          </a:p>
        </p:txBody>
      </p:sp>
      <p:pic>
        <p:nvPicPr>
          <p:cNvPr id="5" name="Picture 4">
            <a:extLst>
              <a:ext uri="{FF2B5EF4-FFF2-40B4-BE49-F238E27FC236}">
                <a16:creationId xmlns:a16="http://schemas.microsoft.com/office/drawing/2014/main" id="{19A591C8-24DF-7341-9A42-C72F12E520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
        <p:nvSpPr>
          <p:cNvPr id="7" name="Google Shape;293;p13">
            <a:extLst>
              <a:ext uri="{FF2B5EF4-FFF2-40B4-BE49-F238E27FC236}">
                <a16:creationId xmlns:a16="http://schemas.microsoft.com/office/drawing/2014/main" id="{727612A0-3E21-FE47-8E1C-0C1A048111BF}"/>
              </a:ext>
            </a:extLst>
          </p:cNvPr>
          <p:cNvSpPr txBox="1">
            <a:spLocks/>
          </p:cNvSpPr>
          <p:nvPr/>
        </p:nvSpPr>
        <p:spPr>
          <a:xfrm>
            <a:off x="1" y="903695"/>
            <a:ext cx="5152292" cy="2743509"/>
          </a:xfrm>
          <a:prstGeom prst="rect">
            <a:avLst/>
          </a:prstGeom>
          <a:noFill/>
          <a:ln>
            <a:noFill/>
          </a:ln>
        </p:spPr>
        <p:txBody>
          <a:bodyPr spcFirstLastPara="1" vert="horz" wrap="square" lIns="91425" tIns="45700" rIns="91425" bIns="457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buClr>
                <a:srgbClr val="1F3864"/>
              </a:buClr>
              <a:buSzPts val="4400"/>
              <a:buFont typeface="Calibri"/>
              <a:buNone/>
            </a:pPr>
            <a:r>
              <a:rPr lang="en-US" dirty="0">
                <a:solidFill>
                  <a:srgbClr val="1F3864"/>
                </a:solidFill>
              </a:rPr>
              <a:t>ISNS </a:t>
            </a:r>
            <a:br>
              <a:rPr lang="en-US" dirty="0">
                <a:solidFill>
                  <a:srgbClr val="1F3864"/>
                </a:solidFill>
              </a:rPr>
            </a:br>
            <a:r>
              <a:rPr lang="en-US" dirty="0">
                <a:solidFill>
                  <a:srgbClr val="1F3864"/>
                </a:solidFill>
              </a:rPr>
              <a:t>ACUTE </a:t>
            </a:r>
          </a:p>
          <a:p>
            <a:pPr algn="ctr">
              <a:spcBef>
                <a:spcPts val="0"/>
              </a:spcBef>
              <a:buClr>
                <a:srgbClr val="1F3864"/>
              </a:buClr>
              <a:buSzPts val="4400"/>
              <a:buFont typeface="Calibri"/>
              <a:buNone/>
            </a:pPr>
            <a:r>
              <a:rPr lang="en-US" dirty="0">
                <a:solidFill>
                  <a:srgbClr val="1F3864"/>
                </a:solidFill>
              </a:rPr>
              <a:t>CASE STUDY 2:</a:t>
            </a:r>
            <a:br>
              <a:rPr lang="en-US" dirty="0">
                <a:solidFill>
                  <a:srgbClr val="1F3864"/>
                </a:solidFill>
              </a:rPr>
            </a:br>
            <a:r>
              <a:rPr lang="en-US" dirty="0">
                <a:solidFill>
                  <a:srgbClr val="1F3864"/>
                </a:solidFill>
              </a:rPr>
              <a:t>STROKE</a:t>
            </a:r>
            <a:endParaRPr lang="en-US" dirty="0"/>
          </a:p>
        </p:txBody>
      </p:sp>
      <p:pic>
        <p:nvPicPr>
          <p:cNvPr id="8" name="Google Shape;295;p13" descr="Logo&#10;&#10;Description automatically generated">
            <a:extLst>
              <a:ext uri="{FF2B5EF4-FFF2-40B4-BE49-F238E27FC236}">
                <a16:creationId xmlns:a16="http://schemas.microsoft.com/office/drawing/2014/main" id="{D86DB555-77A8-5346-902A-E3231D245F8F}"/>
              </a:ext>
            </a:extLst>
          </p:cNvPr>
          <p:cNvPicPr preferRelativeResize="0"/>
          <p:nvPr/>
        </p:nvPicPr>
        <p:blipFill rotWithShape="1">
          <a:blip r:embed="rId3">
            <a:alphaModFix/>
          </a:blip>
          <a:srcRect/>
          <a:stretch/>
        </p:blipFill>
        <p:spPr>
          <a:xfrm>
            <a:off x="1448855" y="3647204"/>
            <a:ext cx="2254584" cy="1961461"/>
          </a:xfrm>
          <a:prstGeom prst="rect">
            <a:avLst/>
          </a:prstGeom>
          <a:noFill/>
          <a:ln>
            <a:noFill/>
          </a:ln>
        </p:spPr>
      </p:pic>
    </p:spTree>
    <p:extLst>
      <p:ext uri="{BB962C8B-B14F-4D97-AF65-F5344CB8AC3E}">
        <p14:creationId xmlns:p14="http://schemas.microsoft.com/office/powerpoint/2010/main" val="22334085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25A16-D54F-9D4C-A1D3-24AFA98BADED}"/>
              </a:ext>
            </a:extLst>
          </p:cNvPr>
          <p:cNvSpPr>
            <a:spLocks noGrp="1"/>
          </p:cNvSpPr>
          <p:nvPr>
            <p:ph type="title"/>
          </p:nvPr>
        </p:nvSpPr>
        <p:spPr>
          <a:xfrm>
            <a:off x="839788" y="457200"/>
            <a:ext cx="4959433" cy="1600200"/>
          </a:xfrm>
        </p:spPr>
        <p:txBody>
          <a:bodyPr>
            <a:normAutofit/>
          </a:bodyPr>
          <a:lstStyle/>
          <a:p>
            <a:r>
              <a:rPr lang="hu-HU" sz="4400" b="1" dirty="0"/>
              <a:t>THERAPY</a:t>
            </a:r>
            <a:endParaRPr lang="en-US" sz="4400" dirty="0">
              <a:latin typeface="Calibri Light" panose="020F0302020204030204" pitchFamily="34" charset="0"/>
              <a:cs typeface="Calibri Light" panose="020F0302020204030204" pitchFamily="34" charset="0"/>
            </a:endParaRPr>
          </a:p>
        </p:txBody>
      </p:sp>
      <p:sp>
        <p:nvSpPr>
          <p:cNvPr id="4" name="Text Placeholder 3">
            <a:extLst>
              <a:ext uri="{FF2B5EF4-FFF2-40B4-BE49-F238E27FC236}">
                <a16:creationId xmlns:a16="http://schemas.microsoft.com/office/drawing/2014/main" id="{FE485A7C-4D3E-334B-9156-903B05DC9CBA}"/>
              </a:ext>
            </a:extLst>
          </p:cNvPr>
          <p:cNvSpPr>
            <a:spLocks noGrp="1"/>
          </p:cNvSpPr>
          <p:nvPr>
            <p:ph type="body" sz="half" idx="2"/>
          </p:nvPr>
        </p:nvSpPr>
        <p:spPr>
          <a:xfrm>
            <a:off x="839787" y="2831123"/>
            <a:ext cx="6379159" cy="3437258"/>
          </a:xfrm>
        </p:spPr>
        <p:txBody>
          <a:bodyPr/>
          <a:lstStyle/>
          <a:p>
            <a:r>
              <a:rPr lang="en-US" sz="2400" b="1" dirty="0">
                <a:solidFill>
                  <a:prstClr val="black"/>
                </a:solidFill>
                <a:latin typeface="Calibri Light" panose="020F0302020204030204" pitchFamily="34" charset="0"/>
                <a:cs typeface="Calibri Light" panose="020F0302020204030204" pitchFamily="34" charset="0"/>
              </a:rPr>
              <a:t>Proprietary blend I: </a:t>
            </a:r>
            <a:r>
              <a:rPr lang="en-US" sz="2400" dirty="0">
                <a:solidFill>
                  <a:prstClr val="black"/>
                </a:solidFill>
                <a:latin typeface="Calibri Light" panose="020F0302020204030204" pitchFamily="34" charset="0"/>
                <a:cs typeface="Calibri Light" panose="020F0302020204030204" pitchFamily="34" charset="0"/>
              </a:rPr>
              <a:t>5 drops, at every 6 hours</a:t>
            </a:r>
          </a:p>
          <a:p>
            <a:endParaRPr lang="en-US" sz="1000" dirty="0">
              <a:solidFill>
                <a:prstClr val="black"/>
              </a:solidFill>
              <a:latin typeface="Calibri Light" panose="020F0302020204030204" pitchFamily="34" charset="0"/>
              <a:cs typeface="Calibri Light" panose="020F0302020204030204" pitchFamily="34" charset="0"/>
            </a:endParaRPr>
          </a:p>
          <a:p>
            <a:r>
              <a:rPr lang="en-US" sz="2400" b="1" dirty="0">
                <a:solidFill>
                  <a:prstClr val="black"/>
                </a:solidFill>
                <a:latin typeface="Calibri Light" panose="020F0302020204030204" pitchFamily="34" charset="0"/>
                <a:cs typeface="Calibri Light" panose="020F0302020204030204" pitchFamily="34" charset="0"/>
              </a:rPr>
              <a:t>Proprietary blend II</a:t>
            </a:r>
            <a:r>
              <a:rPr lang="en-US" sz="2400" dirty="0">
                <a:solidFill>
                  <a:prstClr val="black"/>
                </a:solidFill>
                <a:latin typeface="Calibri Light" panose="020F0302020204030204" pitchFamily="34" charset="0"/>
                <a:cs typeface="Calibri Light" panose="020F0302020204030204" pitchFamily="34" charset="0"/>
              </a:rPr>
              <a:t>: 1 at every 6 hours </a:t>
            </a:r>
          </a:p>
          <a:p>
            <a:endParaRPr lang="en-US" sz="1000" b="1" dirty="0">
              <a:solidFill>
                <a:prstClr val="black"/>
              </a:solidFill>
              <a:latin typeface="Calibri Light" panose="020F0302020204030204" pitchFamily="34" charset="0"/>
              <a:cs typeface="Calibri Light" panose="020F0302020204030204" pitchFamily="34" charset="0"/>
            </a:endParaRPr>
          </a:p>
          <a:p>
            <a:pPr lvl="0"/>
            <a:r>
              <a:rPr lang="en-US" sz="2400" b="1" dirty="0">
                <a:solidFill>
                  <a:prstClr val="black"/>
                </a:solidFill>
                <a:latin typeface="Calibri Light" panose="020F0302020204030204" pitchFamily="34" charset="0"/>
                <a:cs typeface="Calibri Light" panose="020F0302020204030204" pitchFamily="34" charset="0"/>
              </a:rPr>
              <a:t>Proprietary blend III</a:t>
            </a:r>
            <a:r>
              <a:rPr lang="en-US" sz="2400" dirty="0">
                <a:solidFill>
                  <a:prstClr val="black"/>
                </a:solidFill>
                <a:latin typeface="Calibri Light" panose="020F0302020204030204" pitchFamily="34" charset="0"/>
                <a:cs typeface="Calibri Light" panose="020F0302020204030204" pitchFamily="34" charset="0"/>
              </a:rPr>
              <a:t>: 1 at every 6 hours</a:t>
            </a:r>
          </a:p>
          <a:p>
            <a:endParaRPr lang="hu-HU" dirty="0"/>
          </a:p>
        </p:txBody>
      </p:sp>
      <p:pic>
        <p:nvPicPr>
          <p:cNvPr id="5" name="Picture 4">
            <a:extLst>
              <a:ext uri="{FF2B5EF4-FFF2-40B4-BE49-F238E27FC236}">
                <a16:creationId xmlns:a16="http://schemas.microsoft.com/office/drawing/2014/main" id="{756A14BE-10A6-D64C-969C-324693650C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6" name="Picture 5" descr="Text&#10;&#10;Description automatically generated">
            <a:extLst>
              <a:ext uri="{FF2B5EF4-FFF2-40B4-BE49-F238E27FC236}">
                <a16:creationId xmlns:a16="http://schemas.microsoft.com/office/drawing/2014/main" id="{C8979696-37FC-1342-9EA5-FE55A5E34C86}"/>
              </a:ext>
            </a:extLst>
          </p:cNvPr>
          <p:cNvPicPr>
            <a:picLocks noChangeAspect="1"/>
          </p:cNvPicPr>
          <p:nvPr/>
        </p:nvPicPr>
        <p:blipFill>
          <a:blip r:embed="rId3"/>
          <a:stretch>
            <a:fillRect/>
          </a:stretch>
        </p:blipFill>
        <p:spPr>
          <a:xfrm>
            <a:off x="8345347" y="-1"/>
            <a:ext cx="3846653" cy="6464827"/>
          </a:xfrm>
          <a:prstGeom prst="rect">
            <a:avLst/>
          </a:prstGeom>
        </p:spPr>
      </p:pic>
    </p:spTree>
    <p:extLst>
      <p:ext uri="{BB962C8B-B14F-4D97-AF65-F5344CB8AC3E}">
        <p14:creationId xmlns:p14="http://schemas.microsoft.com/office/powerpoint/2010/main" val="1778927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1E520-838D-934A-925D-5B69018BC696}"/>
              </a:ext>
            </a:extLst>
          </p:cNvPr>
          <p:cNvSpPr>
            <a:spLocks noGrp="1"/>
          </p:cNvSpPr>
          <p:nvPr>
            <p:ph type="title"/>
          </p:nvPr>
        </p:nvSpPr>
        <p:spPr>
          <a:xfrm>
            <a:off x="838200" y="365125"/>
            <a:ext cx="10515600" cy="1325563"/>
          </a:xfrm>
        </p:spPr>
        <p:txBody>
          <a:bodyPr anchor="ctr">
            <a:normAutofit/>
          </a:bodyPr>
          <a:lstStyle/>
          <a:p>
            <a:r>
              <a:rPr lang="hu-HU" b="1" dirty="0"/>
              <a:t>RESULTS</a:t>
            </a:r>
            <a:r>
              <a:rPr lang="hu-HU" dirty="0"/>
              <a:t> – ACUTE CASE</a:t>
            </a:r>
          </a:p>
        </p:txBody>
      </p:sp>
      <p:pic>
        <p:nvPicPr>
          <p:cNvPr id="5" name="Picture 4">
            <a:extLst>
              <a:ext uri="{FF2B5EF4-FFF2-40B4-BE49-F238E27FC236}">
                <a16:creationId xmlns:a16="http://schemas.microsoft.com/office/drawing/2014/main" id="{775B6006-C1E5-CD43-BA64-884327075D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graphicFrame>
        <p:nvGraphicFramePr>
          <p:cNvPr id="7" name="Text Placeholder 3">
            <a:extLst>
              <a:ext uri="{FF2B5EF4-FFF2-40B4-BE49-F238E27FC236}">
                <a16:creationId xmlns:a16="http://schemas.microsoft.com/office/drawing/2014/main" id="{ED180637-9C91-5FCF-D4B1-5E0EB25D7785}"/>
              </a:ext>
            </a:extLst>
          </p:cNvPr>
          <p:cNvGraphicFramePr/>
          <p:nvPr>
            <p:extLst>
              <p:ext uri="{D42A27DB-BD31-4B8C-83A1-F6EECF244321}">
                <p14:modId xmlns:p14="http://schemas.microsoft.com/office/powerpoint/2010/main" val="1528720841"/>
              </p:ext>
            </p:extLst>
          </p:nvPr>
        </p:nvGraphicFramePr>
        <p:xfrm>
          <a:off x="838200" y="179068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A1A33F29-8729-6A44-BA63-6AF762C36A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8" name="Picture 7" descr="Logo&#10;&#10;Description automatically generated">
            <a:extLst>
              <a:ext uri="{FF2B5EF4-FFF2-40B4-BE49-F238E27FC236}">
                <a16:creationId xmlns:a16="http://schemas.microsoft.com/office/drawing/2014/main" id="{5E783A41-7DFE-BF41-A7DA-6A098DAC69C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2988039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3DAB3-5F7C-AC4B-B052-5B80C7BF1828}"/>
              </a:ext>
            </a:extLst>
          </p:cNvPr>
          <p:cNvSpPr>
            <a:spLocks noGrp="1"/>
          </p:cNvSpPr>
          <p:nvPr>
            <p:ph type="title"/>
          </p:nvPr>
        </p:nvSpPr>
        <p:spPr/>
        <p:txBody>
          <a:bodyPr>
            <a:normAutofit/>
          </a:bodyPr>
          <a:lstStyle/>
          <a:p>
            <a:r>
              <a:rPr lang="en-US" sz="3200" b="1" dirty="0"/>
              <a:t>Nutrition for brain recovery after ischemic stroke: an added value to rehabilitation</a:t>
            </a:r>
            <a:br>
              <a:rPr lang="en-US" dirty="0"/>
            </a:br>
            <a:r>
              <a:rPr lang="en-US" sz="1600" dirty="0"/>
              <a:t>Roberto </a:t>
            </a:r>
            <a:r>
              <a:rPr lang="en-US" sz="1600" dirty="0" err="1"/>
              <a:t>Aquilani</a:t>
            </a:r>
            <a:r>
              <a:rPr lang="en-US" sz="1600" dirty="0"/>
              <a:t> , Paolo </a:t>
            </a:r>
            <a:r>
              <a:rPr lang="en-US" sz="1600" dirty="0" err="1"/>
              <a:t>Sessarego</a:t>
            </a:r>
            <a:r>
              <a:rPr lang="en-US" sz="1600" dirty="0"/>
              <a:t>, Paolo </a:t>
            </a:r>
            <a:r>
              <a:rPr lang="en-US" sz="1600" dirty="0" err="1"/>
              <a:t>Iadarola</a:t>
            </a:r>
            <a:r>
              <a:rPr lang="en-US" sz="1600" dirty="0"/>
              <a:t>, Annalisa Barbieri, Federica </a:t>
            </a:r>
            <a:r>
              <a:rPr lang="en-US" sz="1600" dirty="0" err="1"/>
              <a:t>Boschi</a:t>
            </a:r>
            <a:endParaRPr lang="en-US" dirty="0"/>
          </a:p>
        </p:txBody>
      </p:sp>
      <p:sp>
        <p:nvSpPr>
          <p:cNvPr id="3" name="Content Placeholder 2">
            <a:extLst>
              <a:ext uri="{FF2B5EF4-FFF2-40B4-BE49-F238E27FC236}">
                <a16:creationId xmlns:a16="http://schemas.microsoft.com/office/drawing/2014/main" id="{9DF45D76-3777-3240-8057-B1F9447E1E47}"/>
              </a:ext>
            </a:extLst>
          </p:cNvPr>
          <p:cNvSpPr>
            <a:spLocks noGrp="1"/>
          </p:cNvSpPr>
          <p:nvPr>
            <p:ph idx="1"/>
          </p:nvPr>
        </p:nvSpPr>
        <p:spPr>
          <a:xfrm>
            <a:off x="838200" y="2141537"/>
            <a:ext cx="10515600" cy="4351338"/>
          </a:xfrm>
        </p:spPr>
        <p:txBody>
          <a:bodyPr>
            <a:normAutofit/>
          </a:bodyPr>
          <a:lstStyle/>
          <a:p>
            <a:r>
              <a:rPr lang="en-US" sz="2400" dirty="0">
                <a:latin typeface="Calibri Light" panose="020F0302020204030204" pitchFamily="34" charset="0"/>
                <a:cs typeface="Calibri Light" panose="020F0302020204030204" pitchFamily="34" charset="0"/>
              </a:rPr>
              <a:t>In clinical studies on rehabilitation patients designed to study the effects of counteracting or limiting this reduction of protein synthesis by providing protein supplementation, patients receiving nutritional  supplementation had enhanced recovery of neurocognitive function.</a:t>
            </a:r>
          </a:p>
          <a:p>
            <a:r>
              <a:rPr lang="en-US" sz="2400" dirty="0">
                <a:latin typeface="Calibri Light" panose="020F0302020204030204" pitchFamily="34" charset="0"/>
                <a:cs typeface="Calibri Light" panose="020F0302020204030204" pitchFamily="34" charset="0"/>
              </a:rPr>
              <a:t>Some studies have documented that nutrition supplementation with B-group vitamins may mitigate oxidative damage after acute ischemic stroke. </a:t>
            </a:r>
          </a:p>
          <a:p>
            <a:r>
              <a:rPr lang="en-US" sz="2400" dirty="0">
                <a:latin typeface="Calibri Light" panose="020F0302020204030204" pitchFamily="34" charset="0"/>
                <a:cs typeface="Calibri Light" panose="020F0302020204030204" pitchFamily="34" charset="0"/>
              </a:rPr>
              <a:t>In clinical practice, patients with ischemic stroke were found to have a lower than recommended dietary intake of zinc. Patients in whom daily zinc intake was normalized had better recovery of neurological deficits than subjects given a placebo. </a:t>
            </a:r>
          </a:p>
          <a:p>
            <a:pPr marL="0" indent="0">
              <a:buNone/>
            </a:pPr>
            <a:r>
              <a:rPr lang="en-US" sz="1700" dirty="0">
                <a:latin typeface="Calibri Light" panose="020F0302020204030204" pitchFamily="34" charset="0"/>
                <a:cs typeface="Calibri Light" panose="020F0302020204030204" pitchFamily="34" charset="0"/>
                <a:hlinkClick r:id="rId2"/>
              </a:rPr>
              <a:t>https://pubmed.ncbi.nlm.nih.gov/21586419/</a:t>
            </a:r>
            <a:r>
              <a:rPr lang="en-US" sz="1700" dirty="0">
                <a:latin typeface="Calibri Light" panose="020F0302020204030204" pitchFamily="34" charset="0"/>
                <a:cs typeface="Calibri Light" panose="020F0302020204030204" pitchFamily="34" charset="0"/>
              </a:rPr>
              <a:t>  </a:t>
            </a:r>
          </a:p>
        </p:txBody>
      </p:sp>
      <p:pic>
        <p:nvPicPr>
          <p:cNvPr id="5" name="Picture 4">
            <a:extLst>
              <a:ext uri="{FF2B5EF4-FFF2-40B4-BE49-F238E27FC236}">
                <a16:creationId xmlns:a16="http://schemas.microsoft.com/office/drawing/2014/main" id="{04E23966-52A7-C74F-AFBA-C1EA78AB2A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4" name="Picture 3" descr="Logo&#10;&#10;Description automatically generated">
            <a:extLst>
              <a:ext uri="{FF2B5EF4-FFF2-40B4-BE49-F238E27FC236}">
                <a16:creationId xmlns:a16="http://schemas.microsoft.com/office/drawing/2014/main" id="{49327DBB-E0A1-BC46-9D82-CA6276CD34F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1028832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62E8B-EABB-C349-BEF2-B3E4C689FAFE}"/>
              </a:ext>
            </a:extLst>
          </p:cNvPr>
          <p:cNvSpPr>
            <a:spLocks noGrp="1"/>
          </p:cNvSpPr>
          <p:nvPr>
            <p:ph type="title"/>
          </p:nvPr>
        </p:nvSpPr>
        <p:spPr>
          <a:xfrm>
            <a:off x="838200" y="560721"/>
            <a:ext cx="10515600" cy="1325563"/>
          </a:xfrm>
        </p:spPr>
        <p:txBody>
          <a:bodyPr>
            <a:normAutofit/>
          </a:bodyPr>
          <a:lstStyle/>
          <a:p>
            <a:r>
              <a:rPr lang="en-US" sz="3200" b="1" dirty="0"/>
              <a:t>Amino acids in post-stroke rehabilitation</a:t>
            </a:r>
            <a:br>
              <a:rPr lang="en-US" dirty="0"/>
            </a:br>
            <a:r>
              <a:rPr lang="en-US" sz="1600" dirty="0" err="1"/>
              <a:t>Dhanasekar</a:t>
            </a:r>
            <a:r>
              <a:rPr lang="en-US" sz="1600" dirty="0"/>
              <a:t> </a:t>
            </a:r>
            <a:r>
              <a:rPr lang="en-US" sz="1600" dirty="0" err="1"/>
              <a:t>Karukkupalayam</a:t>
            </a:r>
            <a:r>
              <a:rPr lang="en-US" sz="1600" dirty="0"/>
              <a:t> Ramasamy, </a:t>
            </a:r>
            <a:r>
              <a:rPr lang="en-US" sz="1600" dirty="0" err="1"/>
              <a:t>Trayambak</a:t>
            </a:r>
            <a:r>
              <a:rPr lang="en-US" sz="1600" dirty="0"/>
              <a:t> Dutta, </a:t>
            </a:r>
            <a:r>
              <a:rPr lang="en-US" sz="1600" dirty="0" err="1"/>
              <a:t>Vellaichamy</a:t>
            </a:r>
            <a:r>
              <a:rPr lang="en-US" sz="1600" dirty="0"/>
              <a:t> Kannan, Venkatraman </a:t>
            </a:r>
            <a:r>
              <a:rPr lang="en-US" sz="1600" dirty="0" err="1"/>
              <a:t>Chandramouleeswaran</a:t>
            </a:r>
            <a:endParaRPr lang="en-US" dirty="0"/>
          </a:p>
        </p:txBody>
      </p:sp>
      <p:sp>
        <p:nvSpPr>
          <p:cNvPr id="3" name="Content Placeholder 2">
            <a:extLst>
              <a:ext uri="{FF2B5EF4-FFF2-40B4-BE49-F238E27FC236}">
                <a16:creationId xmlns:a16="http://schemas.microsoft.com/office/drawing/2014/main" id="{FF26E794-5AB4-9241-91A5-8E131FFA9674}"/>
              </a:ext>
            </a:extLst>
          </p:cNvPr>
          <p:cNvSpPr>
            <a:spLocks noGrp="1"/>
          </p:cNvSpPr>
          <p:nvPr>
            <p:ph idx="1"/>
          </p:nvPr>
        </p:nvSpPr>
        <p:spPr>
          <a:xfrm>
            <a:off x="838200" y="1945941"/>
            <a:ext cx="10515600" cy="4351338"/>
          </a:xfrm>
        </p:spPr>
        <p:txBody>
          <a:bodyPr>
            <a:normAutofit/>
          </a:bodyPr>
          <a:lstStyle/>
          <a:p>
            <a:pPr marL="0" indent="0">
              <a:buNone/>
            </a:pPr>
            <a:r>
              <a:rPr lang="en-US" sz="2400" dirty="0">
                <a:latin typeface="Calibri Light" panose="020F0302020204030204" pitchFamily="34" charset="0"/>
                <a:cs typeface="Calibri Light" panose="020F0302020204030204" pitchFamily="34" charset="0"/>
              </a:rPr>
              <a:t>Patients with stroke are prone to disability due to muscle hypercatabolism; in this review, researchers reviewed the benefits of amino acids in post-stroke rehabilitation</a:t>
            </a:r>
          </a:p>
          <a:p>
            <a:r>
              <a:rPr lang="en-US" sz="2400" dirty="0">
                <a:latin typeface="Calibri Light" panose="020F0302020204030204" pitchFamily="34" charset="0"/>
                <a:cs typeface="Calibri Light" panose="020F0302020204030204" pitchFamily="34" charset="0"/>
              </a:rPr>
              <a:t>Amino acids prevent muscle hypercatabolism in post stroke patients by suppressing myofibrillar protein and skeletal muscle degradation</a:t>
            </a:r>
          </a:p>
          <a:p>
            <a:r>
              <a:rPr lang="en-US" sz="2400" dirty="0">
                <a:latin typeface="Calibri Light" panose="020F0302020204030204" pitchFamily="34" charset="0"/>
                <a:cs typeface="Calibri Light" panose="020F0302020204030204" pitchFamily="34" charset="0"/>
              </a:rPr>
              <a:t>Stroke patients supplemented with amino acids led to an improvement of functional and physical performance</a:t>
            </a:r>
          </a:p>
          <a:p>
            <a:r>
              <a:rPr lang="en-US" sz="2400" dirty="0">
                <a:latin typeface="Calibri Light" panose="020F0302020204030204" pitchFamily="34" charset="0"/>
                <a:cs typeface="Calibri Light" panose="020F0302020204030204" pitchFamily="34" charset="0"/>
              </a:rPr>
              <a:t>Its supplementation prevents muscle wasting and improves rehabilitation by promoting physical performance, muscle strength, mass, and function </a:t>
            </a:r>
          </a:p>
          <a:p>
            <a:pPr marL="0" indent="0">
              <a:buNone/>
            </a:pPr>
            <a:endParaRPr lang="en-US" sz="2400" dirty="0"/>
          </a:p>
          <a:p>
            <a:pPr marL="0" indent="0">
              <a:buNone/>
            </a:pPr>
            <a:r>
              <a:rPr lang="en-US" sz="1600" dirty="0">
                <a:hlinkClick r:id="rId2"/>
              </a:rPr>
              <a:t>https://pubmed.ncbi.nlm.nih.gov/31328694/</a:t>
            </a:r>
            <a:r>
              <a:rPr lang="en-US" sz="1600" dirty="0"/>
              <a:t> </a:t>
            </a:r>
          </a:p>
        </p:txBody>
      </p:sp>
      <p:pic>
        <p:nvPicPr>
          <p:cNvPr id="5" name="Picture 4">
            <a:extLst>
              <a:ext uri="{FF2B5EF4-FFF2-40B4-BE49-F238E27FC236}">
                <a16:creationId xmlns:a16="http://schemas.microsoft.com/office/drawing/2014/main" id="{F48BA996-AD94-4444-ADB2-047B25090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6" name="Picture 5" descr="Logo&#10;&#10;Description automatically generated">
            <a:extLst>
              <a:ext uri="{FF2B5EF4-FFF2-40B4-BE49-F238E27FC236}">
                <a16:creationId xmlns:a16="http://schemas.microsoft.com/office/drawing/2014/main" id="{38D5BD7D-BD12-674D-9AA4-B90C07BF15A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16963471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7F51-D1ED-AF45-963C-DDDD68CD3FCD}"/>
              </a:ext>
            </a:extLst>
          </p:cNvPr>
          <p:cNvSpPr>
            <a:spLocks noGrp="1"/>
          </p:cNvSpPr>
          <p:nvPr>
            <p:ph type="title"/>
          </p:nvPr>
        </p:nvSpPr>
        <p:spPr>
          <a:xfrm>
            <a:off x="838200" y="629819"/>
            <a:ext cx="10515600" cy="1325563"/>
          </a:xfrm>
        </p:spPr>
        <p:txBody>
          <a:bodyPr>
            <a:noAutofit/>
          </a:bodyPr>
          <a:lstStyle/>
          <a:p>
            <a:r>
              <a:rPr lang="en-US" sz="3200" b="1" dirty="0"/>
              <a:t>Neuroprotective effects of </a:t>
            </a:r>
            <a:r>
              <a:rPr lang="en-US" sz="3200" b="1" dirty="0" err="1"/>
              <a:t>sonochemical</a:t>
            </a:r>
            <a:r>
              <a:rPr lang="en-US" sz="3200" b="1" dirty="0"/>
              <a:t>- synthesized silica nanoparticles in vivo models of ischemic/reperfusion injury in stroke</a:t>
            </a:r>
            <a:br>
              <a:rPr lang="en-US" sz="1400" dirty="0"/>
            </a:br>
            <a:r>
              <a:rPr lang="en-US" sz="1400" dirty="0" err="1"/>
              <a:t>Chengcheng</a:t>
            </a:r>
            <a:r>
              <a:rPr lang="en-US" sz="1400" dirty="0"/>
              <a:t> Cui, </a:t>
            </a:r>
            <a:r>
              <a:rPr lang="en-US" sz="1400" dirty="0" err="1"/>
              <a:t>Dayong</a:t>
            </a:r>
            <a:r>
              <a:rPr lang="en-US" sz="1400" dirty="0"/>
              <a:t> Shen, </a:t>
            </a:r>
            <a:r>
              <a:rPr lang="en-US" sz="1400" dirty="0" err="1"/>
              <a:t>Dandan</a:t>
            </a:r>
            <a:r>
              <a:rPr lang="en-US" sz="1400" dirty="0"/>
              <a:t> </a:t>
            </a:r>
            <a:r>
              <a:rPr lang="en-US" sz="1400" dirty="0" err="1"/>
              <a:t>Zuo</a:t>
            </a:r>
            <a:r>
              <a:rPr lang="en-US" sz="1400" dirty="0"/>
              <a:t>, and </a:t>
            </a:r>
            <a:r>
              <a:rPr lang="en-US" sz="1400" dirty="0" err="1"/>
              <a:t>Xinchun</a:t>
            </a:r>
            <a:r>
              <a:rPr lang="en-US" sz="1400" dirty="0"/>
              <a:t> Ye</a:t>
            </a:r>
            <a:endParaRPr lang="en-US" sz="3200" dirty="0"/>
          </a:p>
        </p:txBody>
      </p:sp>
      <p:sp>
        <p:nvSpPr>
          <p:cNvPr id="3" name="Content Placeholder 2">
            <a:extLst>
              <a:ext uri="{FF2B5EF4-FFF2-40B4-BE49-F238E27FC236}">
                <a16:creationId xmlns:a16="http://schemas.microsoft.com/office/drawing/2014/main" id="{CEBA1456-B37C-AC46-898A-5EE1C5E4E8EE}"/>
              </a:ext>
            </a:extLst>
          </p:cNvPr>
          <p:cNvSpPr>
            <a:spLocks noGrp="1"/>
          </p:cNvSpPr>
          <p:nvPr>
            <p:ph idx="1"/>
          </p:nvPr>
        </p:nvSpPr>
        <p:spPr>
          <a:xfrm>
            <a:off x="838200" y="2344487"/>
            <a:ext cx="10515600" cy="4351338"/>
          </a:xfrm>
        </p:spPr>
        <p:txBody>
          <a:bodyPr>
            <a:normAutofit/>
          </a:bodyPr>
          <a:lstStyle/>
          <a:p>
            <a:r>
              <a:rPr lang="en-US" sz="2400" dirty="0">
                <a:latin typeface="Calibri Light" panose="020F0302020204030204" pitchFamily="34" charset="0"/>
                <a:cs typeface="Calibri Light" panose="020F0302020204030204" pitchFamily="34" charset="0"/>
              </a:rPr>
              <a:t>In this study, 500 mg/kg silica nanoparticles showed significant effects on remission of behavioral impairment in rats</a:t>
            </a:r>
          </a:p>
          <a:p>
            <a:r>
              <a:rPr lang="en-US" sz="2400" dirty="0">
                <a:latin typeface="Calibri Light" panose="020F0302020204030204" pitchFamily="34" charset="0"/>
                <a:cs typeface="Calibri Light" panose="020F0302020204030204" pitchFamily="34" charset="0"/>
              </a:rPr>
              <a:t>Pretreatment of ischemic rats with SiO2 NPs decreased the elevated levels of MDA, TNF</a:t>
            </a:r>
            <a:r>
              <a:rPr lang="el-GR" sz="2400" dirty="0">
                <a:latin typeface="Calibri Light" panose="020F0302020204030204" pitchFamily="34" charset="0"/>
                <a:cs typeface="Calibri Light" panose="020F0302020204030204" pitchFamily="34" charset="0"/>
              </a:rPr>
              <a:t>α, </a:t>
            </a:r>
            <a:r>
              <a:rPr lang="en-US" sz="2400" dirty="0">
                <a:latin typeface="Calibri Light" panose="020F0302020204030204" pitchFamily="34" charset="0"/>
                <a:cs typeface="Calibri Light" panose="020F0302020204030204" pitchFamily="34" charset="0"/>
              </a:rPr>
              <a:t>MCP-1, IL-1</a:t>
            </a:r>
            <a:r>
              <a:rPr lang="el-GR" sz="2400" dirty="0">
                <a:latin typeface="Calibri Light" panose="020F0302020204030204" pitchFamily="34" charset="0"/>
                <a:cs typeface="Calibri Light" panose="020F0302020204030204" pitchFamily="34" charset="0"/>
              </a:rPr>
              <a:t>β, </a:t>
            </a:r>
            <a:r>
              <a:rPr lang="en-US" sz="2400" dirty="0">
                <a:latin typeface="Calibri Light" panose="020F0302020204030204" pitchFamily="34" charset="0"/>
                <a:cs typeface="Calibri Light" panose="020F0302020204030204" pitchFamily="34" charset="0"/>
              </a:rPr>
              <a:t>phosphor </a:t>
            </a:r>
            <a:r>
              <a:rPr lang="en-US" sz="2400" dirty="0" err="1">
                <a:latin typeface="Calibri Light" panose="020F0302020204030204" pitchFamily="34" charset="0"/>
                <a:cs typeface="Calibri Light" panose="020F0302020204030204" pitchFamily="34" charset="0"/>
              </a:rPr>
              <a:t>Ik</a:t>
            </a:r>
            <a:r>
              <a:rPr lang="en-US" sz="2400" dirty="0">
                <a:latin typeface="Calibri Light" panose="020F0302020204030204" pitchFamily="34" charset="0"/>
                <a:cs typeface="Calibri Light" panose="020F0302020204030204" pitchFamily="34" charset="0"/>
              </a:rPr>
              <a:t>-</a:t>
            </a:r>
            <a:r>
              <a:rPr lang="az-Cyrl-AZ" sz="2400" dirty="0">
                <a:latin typeface="Calibri Light" panose="020F0302020204030204" pitchFamily="34" charset="0"/>
                <a:cs typeface="Calibri Light" panose="020F0302020204030204" pitchFamily="34" charset="0"/>
              </a:rPr>
              <a:t>к</a:t>
            </a:r>
            <a:r>
              <a:rPr lang="en-US" sz="2400" dirty="0">
                <a:latin typeface="Calibri Light" panose="020F0302020204030204" pitchFamily="34" charset="0"/>
                <a:cs typeface="Calibri Light" panose="020F0302020204030204" pitchFamily="34" charset="0"/>
              </a:rPr>
              <a:t>B, and NO levels</a:t>
            </a:r>
          </a:p>
          <a:p>
            <a:r>
              <a:rPr lang="en-US" sz="2400" dirty="0">
                <a:latin typeface="Calibri Light" panose="020F0302020204030204" pitchFamily="34" charset="0"/>
                <a:cs typeface="Calibri Light" panose="020F0302020204030204" pitchFamily="34" charset="0"/>
              </a:rPr>
              <a:t>Decreased protein level of NF-</a:t>
            </a:r>
            <a:r>
              <a:rPr lang="el-GR" sz="2400" dirty="0">
                <a:latin typeface="Calibri Light" panose="020F0302020204030204" pitchFamily="34" charset="0"/>
                <a:cs typeface="Calibri Light" panose="020F0302020204030204" pitchFamily="34" charset="0"/>
              </a:rPr>
              <a:t>κ</a:t>
            </a:r>
            <a:r>
              <a:rPr lang="en-US" sz="2400" dirty="0">
                <a:latin typeface="Calibri Light" panose="020F0302020204030204" pitchFamily="34" charset="0"/>
                <a:cs typeface="Calibri Light" panose="020F0302020204030204" pitchFamily="34" charset="0"/>
              </a:rPr>
              <a:t>B also measured in SiO2 NPs-treated animals</a:t>
            </a:r>
          </a:p>
          <a:p>
            <a:pPr marL="0" indent="0">
              <a:buNone/>
            </a:pPr>
            <a:r>
              <a:rPr lang="en-US" sz="2400" dirty="0">
                <a:latin typeface="Calibri Light" panose="020F0302020204030204" pitchFamily="34" charset="0"/>
                <a:cs typeface="Calibri Light" panose="020F0302020204030204" pitchFamily="34" charset="0"/>
              </a:rPr>
              <a:t>SiO2 NPs reduced the damage caused by cerebral ischemia/reperfusion in rats and its molecular mechanism attributed to the downregulation of NF-</a:t>
            </a:r>
            <a:r>
              <a:rPr lang="el-GR" sz="2400" dirty="0">
                <a:latin typeface="Calibri Light" panose="020F0302020204030204" pitchFamily="34" charset="0"/>
                <a:cs typeface="Calibri Light" panose="020F0302020204030204" pitchFamily="34" charset="0"/>
              </a:rPr>
              <a:t>κ</a:t>
            </a:r>
            <a:r>
              <a:rPr lang="en-US" sz="2400" dirty="0">
                <a:latin typeface="Calibri Light" panose="020F0302020204030204" pitchFamily="34" charset="0"/>
                <a:cs typeface="Calibri Light" panose="020F0302020204030204" pitchFamily="34" charset="0"/>
              </a:rPr>
              <a:t>B signaling pathway</a:t>
            </a:r>
          </a:p>
          <a:p>
            <a:pPr marL="0" indent="0">
              <a:buNone/>
            </a:pPr>
            <a:r>
              <a:rPr lang="en-US" sz="1600" dirty="0">
                <a:latin typeface="Calibri Light" panose="020F0302020204030204" pitchFamily="34" charset="0"/>
                <a:cs typeface="Calibri Light" panose="020F0302020204030204" pitchFamily="34" charset="0"/>
                <a:hlinkClick r:id="rId2"/>
              </a:rPr>
              <a:t>https://www.sciencedirect.com/science/article/pii/S1878535221004317</a:t>
            </a:r>
            <a:r>
              <a:rPr lang="en-US" sz="1600" dirty="0">
                <a:latin typeface="Calibri Light" panose="020F0302020204030204" pitchFamily="34" charset="0"/>
                <a:cs typeface="Calibri Light" panose="020F0302020204030204" pitchFamily="34" charset="0"/>
              </a:rPr>
              <a:t> </a:t>
            </a:r>
          </a:p>
        </p:txBody>
      </p:sp>
      <p:pic>
        <p:nvPicPr>
          <p:cNvPr id="5" name="Picture 4">
            <a:extLst>
              <a:ext uri="{FF2B5EF4-FFF2-40B4-BE49-F238E27FC236}">
                <a16:creationId xmlns:a16="http://schemas.microsoft.com/office/drawing/2014/main" id="{938C3BF8-64CE-F042-98E0-DBB5B1CD7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6" name="Picture 5" descr="Logo&#10;&#10;Description automatically generated">
            <a:extLst>
              <a:ext uri="{FF2B5EF4-FFF2-40B4-BE49-F238E27FC236}">
                <a16:creationId xmlns:a16="http://schemas.microsoft.com/office/drawing/2014/main" id="{627285E1-52D2-574A-A9C4-E15CC465ADF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16714599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Rectangle 70"/>
          <p:cNvSpPr/>
          <p:nvPr/>
        </p:nvSpPr>
        <p:spPr>
          <a:xfrm>
            <a:off x="-1" y="0"/>
            <a:ext cx="12191697" cy="6858000"/>
          </a:xfrm>
          <a:prstGeom prst="rect">
            <a:avLst/>
          </a:prstGeom>
          <a:solidFill>
            <a:srgbClr val="000000"/>
          </a:solidFill>
          <a:ln w="12700">
            <a:miter lim="400000"/>
          </a:ln>
        </p:spPr>
        <p:txBody>
          <a:bodyPr lIns="45719" rIns="45719" anchor="ctr"/>
          <a:lstStyle/>
          <a:p>
            <a:pPr algn="ctr">
              <a:defRPr>
                <a:solidFill>
                  <a:srgbClr val="FFFFFF"/>
                </a:solidFill>
              </a:defRPr>
            </a:pPr>
            <a:endParaRPr/>
          </a:p>
        </p:txBody>
      </p:sp>
      <p:pic>
        <p:nvPicPr>
          <p:cNvPr id="150" name="Picture 4" descr="Picture 4"/>
          <p:cNvPicPr>
            <a:picLocks noChangeAspect="1"/>
          </p:cNvPicPr>
          <p:nvPr/>
        </p:nvPicPr>
        <p:blipFill>
          <a:blip r:embed="rId3">
            <a:alphaModFix amt="70000"/>
          </a:blip>
          <a:srcRect t="18356" b="24887"/>
          <a:stretch>
            <a:fillRect/>
          </a:stretch>
        </p:blipFill>
        <p:spPr>
          <a:xfrm>
            <a:off x="3132038" y="2041"/>
            <a:ext cx="9059658" cy="6855959"/>
          </a:xfrm>
          <a:prstGeom prst="rect">
            <a:avLst/>
          </a:prstGeom>
          <a:ln w="12700">
            <a:miter lim="400000"/>
          </a:ln>
        </p:spPr>
      </p:pic>
      <p:sp>
        <p:nvSpPr>
          <p:cNvPr id="151" name="Title 1"/>
          <p:cNvSpPr txBox="1">
            <a:spLocks noGrp="1"/>
          </p:cNvSpPr>
          <p:nvPr>
            <p:ph type="title"/>
          </p:nvPr>
        </p:nvSpPr>
        <p:spPr>
          <a:xfrm>
            <a:off x="6556100" y="1099671"/>
            <a:ext cx="4972511" cy="3367554"/>
          </a:xfrm>
          <a:prstGeom prst="rect">
            <a:avLst/>
          </a:prstGeom>
        </p:spPr>
        <p:txBody>
          <a:bodyPr anchor="b"/>
          <a:lstStyle>
            <a:lvl1pPr>
              <a:defRPr sz="6600">
                <a:latin typeface="Baskerville"/>
                <a:ea typeface="Baskerville"/>
                <a:cs typeface="Baskerville"/>
                <a:sym typeface="Baskerville"/>
              </a:defRPr>
            </a:lvl1pPr>
          </a:lstStyle>
          <a:p>
            <a:r>
              <a:rPr dirty="0">
                <a:solidFill>
                  <a:schemeClr val="bg1"/>
                </a:solidFill>
                <a:latin typeface="+mj-lt"/>
              </a:rPr>
              <a:t>Dr. Dori </a:t>
            </a:r>
            <a:r>
              <a:rPr dirty="0" err="1">
                <a:solidFill>
                  <a:schemeClr val="bg1"/>
                </a:solidFill>
                <a:latin typeface="+mj-lt"/>
              </a:rPr>
              <a:t>Naerbo</a:t>
            </a:r>
            <a:r>
              <a:rPr dirty="0">
                <a:solidFill>
                  <a:schemeClr val="bg1"/>
                </a:solidFill>
                <a:latin typeface="+mj-lt"/>
              </a:rPr>
              <a:t>, Ph.D.</a:t>
            </a:r>
            <a:r>
              <a:rPr dirty="0">
                <a:solidFill>
                  <a:schemeClr val="tx1"/>
                </a:solidFill>
                <a:latin typeface="+mj-lt"/>
              </a:rPr>
              <a:t> </a:t>
            </a:r>
          </a:p>
        </p:txBody>
      </p:sp>
      <p:sp>
        <p:nvSpPr>
          <p:cNvPr id="152" name="Freeform: Shape 72"/>
          <p:cNvSpPr/>
          <p:nvPr/>
        </p:nvSpPr>
        <p:spPr>
          <a:xfrm>
            <a:off x="0" y="3"/>
            <a:ext cx="5859484" cy="6857998"/>
          </a:xfrm>
          <a:custGeom>
            <a:avLst/>
            <a:gdLst/>
            <a:ahLst/>
            <a:cxnLst>
              <a:cxn ang="0">
                <a:pos x="wd2" y="hd2"/>
              </a:cxn>
              <a:cxn ang="5400000">
                <a:pos x="wd2" y="hd2"/>
              </a:cxn>
              <a:cxn ang="10800000">
                <a:pos x="wd2" y="hd2"/>
              </a:cxn>
              <a:cxn ang="16200000">
                <a:pos x="wd2" y="hd2"/>
              </a:cxn>
            </a:cxnLst>
            <a:rect l="0" t="0" r="r" b="b"/>
            <a:pathLst>
              <a:path w="21600" h="21600" extrusionOk="0">
                <a:moveTo>
                  <a:pt x="11792" y="0"/>
                </a:moveTo>
                <a:lnTo>
                  <a:pt x="14607" y="0"/>
                </a:lnTo>
                <a:lnTo>
                  <a:pt x="15224" y="406"/>
                </a:lnTo>
                <a:cubicBezTo>
                  <a:pt x="19118" y="3093"/>
                  <a:pt x="21600" y="7159"/>
                  <a:pt x="21600" y="11711"/>
                </a:cubicBezTo>
                <a:cubicBezTo>
                  <a:pt x="21600" y="15504"/>
                  <a:pt x="19876" y="18960"/>
                  <a:pt x="17048" y="21562"/>
                </a:cubicBezTo>
                <a:lnTo>
                  <a:pt x="17005" y="21600"/>
                </a:lnTo>
                <a:lnTo>
                  <a:pt x="14810" y="21600"/>
                </a:lnTo>
                <a:lnTo>
                  <a:pt x="15384" y="21164"/>
                </a:lnTo>
                <a:cubicBezTo>
                  <a:pt x="18277" y="18745"/>
                  <a:pt x="20067" y="15403"/>
                  <a:pt x="20067" y="11711"/>
                </a:cubicBezTo>
                <a:cubicBezTo>
                  <a:pt x="20067" y="6865"/>
                  <a:pt x="16984" y="2622"/>
                  <a:pt x="12369" y="277"/>
                </a:cubicBezTo>
                <a:close/>
                <a:moveTo>
                  <a:pt x="0" y="0"/>
                </a:moveTo>
                <a:lnTo>
                  <a:pt x="10842" y="0"/>
                </a:lnTo>
                <a:lnTo>
                  <a:pt x="11491" y="278"/>
                </a:lnTo>
                <a:cubicBezTo>
                  <a:pt x="16338" y="2479"/>
                  <a:pt x="19629" y="6774"/>
                  <a:pt x="19629" y="11711"/>
                </a:cubicBezTo>
                <a:cubicBezTo>
                  <a:pt x="19629" y="15301"/>
                  <a:pt x="17888" y="18552"/>
                  <a:pt x="15074" y="20905"/>
                </a:cubicBezTo>
                <a:lnTo>
                  <a:pt x="14160" y="21600"/>
                </a:lnTo>
                <a:lnTo>
                  <a:pt x="0" y="21600"/>
                </a:lnTo>
                <a:close/>
              </a:path>
            </a:pathLst>
          </a:custGeom>
          <a:solidFill>
            <a:srgbClr val="FFFFFF">
              <a:alpha val="90000"/>
            </a:srgbClr>
          </a:solidFill>
          <a:ln w="12700">
            <a:miter lim="400000"/>
          </a:ln>
        </p:spPr>
        <p:txBody>
          <a:bodyPr lIns="45719" rIns="45719" anchor="ctr"/>
          <a:lstStyle/>
          <a:p>
            <a:pPr algn="ctr">
              <a:defRPr>
                <a:solidFill>
                  <a:srgbClr val="FFFFFF"/>
                </a:solidFill>
              </a:defRPr>
            </a:pPr>
            <a:endParaRPr/>
          </a:p>
        </p:txBody>
      </p:sp>
      <p:pic>
        <p:nvPicPr>
          <p:cNvPr id="153" name="Picture 2" descr="Picture 2"/>
          <p:cNvPicPr>
            <a:picLocks noChangeAspect="1"/>
          </p:cNvPicPr>
          <p:nvPr/>
        </p:nvPicPr>
        <p:blipFill>
          <a:blip r:embed="rId4"/>
          <a:srcRect l="32099" r="18348"/>
          <a:stretch>
            <a:fillRect/>
          </a:stretch>
        </p:blipFill>
        <p:spPr>
          <a:xfrm>
            <a:off x="0" y="3"/>
            <a:ext cx="6095604" cy="685792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54" name="Picture 9" descr="Picture 9"/>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1000"/>
                                  </p:stCondLst>
                                  <p:iterate>
                                    <p:tmAbs val="0"/>
                                  </p:iterate>
                                  <p:childTnLst>
                                    <p:set>
                                      <p:cBhvr>
                                        <p:cTn id="6" fill="hold"/>
                                        <p:tgtEl>
                                          <p:spTgt spid="151"/>
                                        </p:tgtEl>
                                        <p:attrNameLst>
                                          <p:attrName>style.visibility</p:attrName>
                                        </p:attrNameLst>
                                      </p:cBhvr>
                                      <p:to>
                                        <p:strVal val="visible"/>
                                      </p:to>
                                    </p:set>
                                    <p:animEffect transition="in" filter="dissolve">
                                      <p:cBhvr>
                                        <p:cTn id="7" dur="7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 grpId="0"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ECDC-D783-3D45-91CE-2E35F0DE05A1}"/>
              </a:ext>
            </a:extLst>
          </p:cNvPr>
          <p:cNvSpPr>
            <a:spLocks noGrp="1"/>
          </p:cNvSpPr>
          <p:nvPr>
            <p:ph type="title"/>
          </p:nvPr>
        </p:nvSpPr>
        <p:spPr>
          <a:xfrm>
            <a:off x="697805" y="419518"/>
            <a:ext cx="10515600" cy="1325563"/>
          </a:xfrm>
        </p:spPr>
        <p:txBody>
          <a:bodyPr>
            <a:normAutofit/>
          </a:bodyPr>
          <a:lstStyle/>
          <a:p>
            <a:r>
              <a:rPr lang="en-US" sz="5400" dirty="0"/>
              <a:t>References</a:t>
            </a:r>
          </a:p>
        </p:txBody>
      </p:sp>
      <p:sp>
        <p:nvSpPr>
          <p:cNvPr id="3" name="Content Placeholder 2">
            <a:extLst>
              <a:ext uri="{FF2B5EF4-FFF2-40B4-BE49-F238E27FC236}">
                <a16:creationId xmlns:a16="http://schemas.microsoft.com/office/drawing/2014/main" id="{D911816E-7F39-454C-858C-2FEF12070DE4}"/>
              </a:ext>
            </a:extLst>
          </p:cNvPr>
          <p:cNvSpPr>
            <a:spLocks noGrp="1"/>
          </p:cNvSpPr>
          <p:nvPr>
            <p:ph idx="1"/>
          </p:nvPr>
        </p:nvSpPr>
        <p:spPr>
          <a:xfrm>
            <a:off x="697805" y="1690688"/>
            <a:ext cx="10515600" cy="4351338"/>
          </a:xfrm>
        </p:spPr>
        <p:txBody>
          <a:bodyPr/>
          <a:lstStyle/>
          <a:p>
            <a:r>
              <a:rPr lang="en-US" sz="2400" dirty="0">
                <a:hlinkClick r:id="rId2"/>
              </a:rPr>
              <a:t>https://www.mayoclinic.org/diseases-conditions/stroke/symptoms-causes/syc-20350113 </a:t>
            </a:r>
          </a:p>
          <a:p>
            <a:r>
              <a:rPr lang="en-US" sz="2400" dirty="0">
                <a:hlinkClick r:id="rId2"/>
              </a:rPr>
              <a:t>https://www.cdc.gov/stroke/types_of_stroke.htm</a:t>
            </a:r>
          </a:p>
          <a:p>
            <a:r>
              <a:rPr lang="en-US" sz="2400" dirty="0">
                <a:hlinkClick r:id="rId2"/>
              </a:rPr>
              <a:t>https://www.thieme-connect.com/products/ejournals/abstract/10.1055/s-2008-1040896 </a:t>
            </a:r>
          </a:p>
          <a:p>
            <a:r>
              <a:rPr lang="en-US" sz="2400" dirty="0">
                <a:hlinkClick r:id="rId2"/>
              </a:rPr>
              <a:t>https://www.ncbi.nlm.nih.gov/pmc/articles/PMC8399756/</a:t>
            </a:r>
            <a:endParaRPr lang="en-US" sz="2400" dirty="0"/>
          </a:p>
          <a:p>
            <a:r>
              <a:rPr lang="en-US" sz="2400" dirty="0">
                <a:hlinkClick r:id="rId3"/>
              </a:rPr>
              <a:t>https://pubmed.ncbi.nlm.nih.gov/31328694/</a:t>
            </a:r>
            <a:r>
              <a:rPr lang="en-US" sz="2400" dirty="0"/>
              <a:t> </a:t>
            </a:r>
          </a:p>
          <a:p>
            <a:r>
              <a:rPr lang="en-US" sz="2400" dirty="0">
                <a:hlinkClick r:id="rId4"/>
              </a:rPr>
              <a:t>https://www.sciencedirect.com/science/article/pii/S1878535221004317</a:t>
            </a:r>
            <a:r>
              <a:rPr lang="en-US" sz="2400" dirty="0"/>
              <a:t>  </a:t>
            </a:r>
          </a:p>
          <a:p>
            <a:endParaRPr lang="en-US" dirty="0"/>
          </a:p>
          <a:p>
            <a:endParaRPr lang="en-US" dirty="0"/>
          </a:p>
        </p:txBody>
      </p:sp>
      <p:pic>
        <p:nvPicPr>
          <p:cNvPr id="5" name="Picture 4">
            <a:extLst>
              <a:ext uri="{FF2B5EF4-FFF2-40B4-BE49-F238E27FC236}">
                <a16:creationId xmlns:a16="http://schemas.microsoft.com/office/drawing/2014/main" id="{21C28FDF-1572-D84D-8280-FEF9E416CB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6" name="Picture 5" descr="Logo&#10;&#10;Description automatically generated">
            <a:extLst>
              <a:ext uri="{FF2B5EF4-FFF2-40B4-BE49-F238E27FC236}">
                <a16:creationId xmlns:a16="http://schemas.microsoft.com/office/drawing/2014/main" id="{0FDE23AD-3CFB-F64A-B877-250062B7305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73433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C50EE0-81D1-5D46-A4CA-33A36A0752A7}"/>
              </a:ext>
            </a:extLst>
          </p:cNvPr>
          <p:cNvSpPr>
            <a:spLocks noGrp="1"/>
          </p:cNvSpPr>
          <p:nvPr>
            <p:ph type="title"/>
          </p:nvPr>
        </p:nvSpPr>
        <p:spPr>
          <a:xfrm>
            <a:off x="733507" y="2406316"/>
            <a:ext cx="5536001" cy="3072615"/>
          </a:xfrm>
        </p:spPr>
        <p:txBody>
          <a:bodyPr vert="horz" lIns="91440" tIns="45720" rIns="91440" bIns="45720" rtlCol="0" anchor="t">
            <a:normAutofit/>
          </a:bodyPr>
          <a:lstStyle/>
          <a:p>
            <a:pPr algn="ctr"/>
            <a:r>
              <a:rPr lang="en-US" sz="6000" dirty="0"/>
              <a:t>Thank you for joining us today!</a:t>
            </a:r>
          </a:p>
        </p:txBody>
      </p:sp>
      <p:pic>
        <p:nvPicPr>
          <p:cNvPr id="4" name="Content Placeholder 10" descr="Content Placeholder 10">
            <a:extLst>
              <a:ext uri="{FF2B5EF4-FFF2-40B4-BE49-F238E27FC236}">
                <a16:creationId xmlns:a16="http://schemas.microsoft.com/office/drawing/2014/main" id="{1ED5F567-6ADD-864D-95E7-1B9C9272C43F}"/>
              </a:ext>
            </a:extLst>
          </p:cNvPr>
          <p:cNvPicPr>
            <a:picLocks noChangeAspect="1"/>
          </p:cNvPicPr>
          <p:nvPr/>
        </p:nvPicPr>
        <p:blipFill rotWithShape="1">
          <a:blip r:embed="rId2"/>
          <a:srcRect l="8066" r="3815" b="-2"/>
          <a:stretch/>
        </p:blipFill>
        <p:spPr>
          <a:xfrm>
            <a:off x="5922492" y="480045"/>
            <a:ext cx="5536001" cy="5465791"/>
          </a:xfrm>
          <a:prstGeom prst="rect">
            <a:avLst/>
          </a:prstGeom>
        </p:spPr>
      </p:pic>
      <p:pic>
        <p:nvPicPr>
          <p:cNvPr id="11" name="Picture 10">
            <a:extLst>
              <a:ext uri="{FF2B5EF4-FFF2-40B4-BE49-F238E27FC236}">
                <a16:creationId xmlns:a16="http://schemas.microsoft.com/office/drawing/2014/main" id="{0D24D789-111A-544F-9F5C-931FF7A5F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3069406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Picture 4" descr="Picture 4"/>
          <p:cNvPicPr>
            <a:picLocks noChangeAspect="1"/>
          </p:cNvPicPr>
          <p:nvPr/>
        </p:nvPicPr>
        <p:blipFill>
          <a:blip r:embed="rId3">
            <a:alphaModFix amt="40000"/>
          </a:blip>
          <a:srcRect r="11794" b="1"/>
          <a:stretch>
            <a:fillRect/>
          </a:stretch>
        </p:blipFill>
        <p:spPr>
          <a:xfrm>
            <a:off x="3132160" y="2041"/>
            <a:ext cx="9059841" cy="6855960"/>
          </a:xfrm>
          <a:prstGeom prst="rect">
            <a:avLst/>
          </a:prstGeom>
          <a:ln w="12700">
            <a:miter lim="400000"/>
          </a:ln>
        </p:spPr>
      </p:pic>
      <p:sp>
        <p:nvSpPr>
          <p:cNvPr id="159" name="Title 1"/>
          <p:cNvSpPr txBox="1">
            <a:spLocks noGrp="1"/>
          </p:cNvSpPr>
          <p:nvPr>
            <p:ph type="title"/>
          </p:nvPr>
        </p:nvSpPr>
        <p:spPr>
          <a:xfrm>
            <a:off x="6657592" y="1539509"/>
            <a:ext cx="4972511" cy="3367554"/>
          </a:xfrm>
          <a:prstGeom prst="rect">
            <a:avLst/>
          </a:prstGeom>
        </p:spPr>
        <p:txBody>
          <a:bodyPr anchor="b"/>
          <a:lstStyle>
            <a:lvl1pPr>
              <a:defRPr sz="5600">
                <a:latin typeface="Baskerville"/>
                <a:ea typeface="Baskerville"/>
                <a:cs typeface="Baskerville"/>
                <a:sym typeface="Baskerville"/>
              </a:defRPr>
            </a:lvl1pPr>
          </a:lstStyle>
          <a:p>
            <a:r>
              <a:rPr dirty="0">
                <a:latin typeface="+mj-lt"/>
              </a:rPr>
              <a:t>Dr. Christina Rahm CEO &amp; Chief Science Officer</a:t>
            </a:r>
          </a:p>
        </p:txBody>
      </p:sp>
      <p:pic>
        <p:nvPicPr>
          <p:cNvPr id="160" name="Picture 2" descr="Picture 2"/>
          <p:cNvPicPr>
            <a:picLocks noChangeAspect="1"/>
          </p:cNvPicPr>
          <p:nvPr/>
        </p:nvPicPr>
        <p:blipFill>
          <a:blip r:embed="rId4"/>
          <a:srcRect r="2" b="10558"/>
          <a:stretch>
            <a:fillRect/>
          </a:stretch>
        </p:blipFill>
        <p:spPr>
          <a:xfrm>
            <a:off x="0" y="2"/>
            <a:ext cx="6095604" cy="68580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4449" y="21600"/>
                </a:lnTo>
                <a:lnTo>
                  <a:pt x="15328" y="20905"/>
                </a:lnTo>
                <a:cubicBezTo>
                  <a:pt x="18033" y="18552"/>
                  <a:pt x="19706" y="15302"/>
                  <a:pt x="19706" y="11711"/>
                </a:cubicBezTo>
                <a:cubicBezTo>
                  <a:pt x="19706" y="6774"/>
                  <a:pt x="16542" y="2479"/>
                  <a:pt x="11882" y="278"/>
                </a:cubicBezTo>
                <a:lnTo>
                  <a:pt x="11259" y="0"/>
                </a:lnTo>
                <a:lnTo>
                  <a:pt x="0" y="0"/>
                </a:lnTo>
                <a:close/>
                <a:moveTo>
                  <a:pt x="12172" y="0"/>
                </a:moveTo>
                <a:lnTo>
                  <a:pt x="12727" y="278"/>
                </a:lnTo>
                <a:cubicBezTo>
                  <a:pt x="17164" y="2622"/>
                  <a:pt x="20126" y="6866"/>
                  <a:pt x="20126" y="11711"/>
                </a:cubicBezTo>
                <a:cubicBezTo>
                  <a:pt x="20126" y="15403"/>
                  <a:pt x="18406" y="18744"/>
                  <a:pt x="15624" y="21164"/>
                </a:cubicBezTo>
                <a:lnTo>
                  <a:pt x="15073" y="21600"/>
                </a:lnTo>
                <a:lnTo>
                  <a:pt x="17183" y="21600"/>
                </a:lnTo>
                <a:lnTo>
                  <a:pt x="17225" y="21561"/>
                </a:lnTo>
                <a:cubicBezTo>
                  <a:pt x="19943" y="18959"/>
                  <a:pt x="21600" y="15504"/>
                  <a:pt x="21600" y="11711"/>
                </a:cubicBezTo>
                <a:cubicBezTo>
                  <a:pt x="21600" y="7160"/>
                  <a:pt x="19214" y="3092"/>
                  <a:pt x="15471" y="405"/>
                </a:cubicBezTo>
                <a:lnTo>
                  <a:pt x="14878" y="0"/>
                </a:lnTo>
                <a:lnTo>
                  <a:pt x="12172" y="0"/>
                </a:lnTo>
                <a:close/>
              </a:path>
            </a:pathLst>
          </a:custGeom>
          <a:ln w="12700">
            <a:miter lim="400000"/>
          </a:ln>
        </p:spPr>
      </p:pic>
      <p:pic>
        <p:nvPicPr>
          <p:cNvPr id="161" name="Picture 3" descr="Picture 3"/>
          <p:cNvPicPr>
            <a:picLocks noChangeAspect="1"/>
          </p:cNvPicPr>
          <p:nvPr/>
        </p:nvPicPr>
        <p:blipFill>
          <a:blip r:embed="rId5"/>
          <a:stretch>
            <a:fillRect/>
          </a:stretch>
        </p:blipFill>
        <p:spPr>
          <a:xfrm>
            <a:off x="10306987" y="-127323"/>
            <a:ext cx="2038992" cy="1773897"/>
          </a:xfrm>
          <a:prstGeom prst="rect">
            <a:avLst/>
          </a:prstGeom>
          <a:ln w="12700">
            <a:miter lim="400000"/>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5" descr="A picture containing text, person, person&#10;&#10;Description automatically generated"/>
          <p:cNvPicPr preferRelativeResize="0">
            <a:picLocks noGrp="1"/>
          </p:cNvPicPr>
          <p:nvPr>
            <p:ph type="body" idx="1"/>
          </p:nvPr>
        </p:nvPicPr>
        <p:blipFill rotWithShape="1">
          <a:blip r:embed="rId3">
            <a:alphaModFix/>
          </a:blip>
          <a:srcRect b="443"/>
          <a:stretch/>
        </p:blipFill>
        <p:spPr>
          <a:xfrm>
            <a:off x="20" y="10"/>
            <a:ext cx="12191980" cy="68579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ctangle 18"/>
          <p:cNvSpPr/>
          <p:nvPr/>
        </p:nvSpPr>
        <p:spPr>
          <a:xfrm>
            <a:off x="0" y="0"/>
            <a:ext cx="12192000" cy="6858000"/>
          </a:xfrm>
          <a:prstGeom prst="rect">
            <a:avLst/>
          </a:prstGeom>
          <a:solidFill>
            <a:srgbClr val="FFFFFF"/>
          </a:solidFill>
          <a:ln w="12700">
            <a:miter lim="400000"/>
          </a:ln>
        </p:spPr>
        <p:txBody>
          <a:bodyPr lIns="45719" rIns="45719" anchor="ctr"/>
          <a:lstStyle/>
          <a:p>
            <a:pPr algn="ctr">
              <a:defRPr>
                <a:solidFill>
                  <a:srgbClr val="FFFFFF"/>
                </a:solidFill>
              </a:defRPr>
            </a:pPr>
            <a:endParaRPr/>
          </a:p>
        </p:txBody>
      </p:sp>
      <p:sp>
        <p:nvSpPr>
          <p:cNvPr id="139" name="Title 1"/>
          <p:cNvSpPr txBox="1">
            <a:spLocks noGrp="1"/>
          </p:cNvSpPr>
          <p:nvPr>
            <p:ph type="title"/>
          </p:nvPr>
        </p:nvSpPr>
        <p:spPr>
          <a:xfrm>
            <a:off x="1136397" y="502020"/>
            <a:ext cx="5323715" cy="1642970"/>
          </a:xfrm>
          <a:prstGeom prst="rect">
            <a:avLst/>
          </a:prstGeom>
        </p:spPr>
        <p:txBody>
          <a:bodyPr anchor="b"/>
          <a:lstStyle/>
          <a:p>
            <a:pPr>
              <a:defRPr sz="4000">
                <a:latin typeface="Baskerville"/>
                <a:ea typeface="Baskerville"/>
                <a:cs typeface="Baskerville"/>
                <a:sym typeface="Baskerville"/>
              </a:defRPr>
            </a:pPr>
            <a:r>
              <a:rPr dirty="0">
                <a:latin typeface="+mj-lt"/>
              </a:rPr>
              <a:t>Medical Disclaimer: </a:t>
            </a:r>
            <a:br>
              <a:rPr dirty="0">
                <a:latin typeface="+mj-lt"/>
              </a:rPr>
            </a:br>
            <a:endParaRPr dirty="0">
              <a:latin typeface="+mj-lt"/>
            </a:endParaRPr>
          </a:p>
        </p:txBody>
      </p:sp>
      <p:sp>
        <p:nvSpPr>
          <p:cNvPr id="140" name="Content Placeholder 2"/>
          <p:cNvSpPr txBox="1">
            <a:spLocks noGrp="1"/>
          </p:cNvSpPr>
          <p:nvPr>
            <p:ph idx="1"/>
          </p:nvPr>
        </p:nvSpPr>
        <p:spPr>
          <a:xfrm>
            <a:off x="1144969" y="2208880"/>
            <a:ext cx="5833394" cy="4191488"/>
          </a:xfrm>
          <a:prstGeom prst="rect">
            <a:avLst/>
          </a:prstGeom>
        </p:spPr>
        <p:txBody>
          <a:bodyPr>
            <a:normAutofit/>
          </a:bodyPr>
          <a:lstStyle>
            <a:lvl1pPr marL="0" indent="0">
              <a:buSzTx/>
              <a:buNone/>
              <a:defRPr sz="2000">
                <a:latin typeface="Baskerville"/>
                <a:ea typeface="Baskerville"/>
                <a:cs typeface="Baskerville"/>
                <a:sym typeface="Baskerville"/>
              </a:defRPr>
            </a:lvl1pPr>
          </a:lstStyle>
          <a:p>
            <a:r>
              <a:rPr dirty="0">
                <a:latin typeface="Calibri" panose="020F0502020204030204" pitchFamily="34" charset="0"/>
                <a:cs typeface="Calibri" panose="020F0502020204030204" pitchFamily="34" charset="0"/>
              </a:rPr>
              <a:t>The information provided is for educational purposes and is not intended as medical advice, or a substitute for the medical advice of a physician or other qualified health care professional. </a:t>
            </a:r>
            <a:r>
              <a:rPr lang="en-US" dirty="0">
                <a:latin typeface="Calibri" panose="020F0502020204030204" pitchFamily="34" charset="0"/>
                <a:cs typeface="Calibri" panose="020F0502020204030204" pitchFamily="34" charset="0"/>
              </a:rPr>
              <a:t>This is for  science and educational purposes only and cannot be used in any aspect for sales or marketing. </a:t>
            </a:r>
            <a:r>
              <a:rPr dirty="0">
                <a:latin typeface="Calibri" panose="020F0502020204030204" pitchFamily="34" charset="0"/>
                <a:cs typeface="Calibri" panose="020F0502020204030204" pitchFamily="34" charset="0"/>
              </a:rPr>
              <a:t> You should not use this information for diagnosing a health or fitness problem or disease.  You should always consult with a doctor or other health care professional for medical advice or information about diagnosis and treatment. </a:t>
            </a:r>
            <a:r>
              <a:rPr lang="en-US" b="1" dirty="0">
                <a:latin typeface="Calibri" panose="020F0502020204030204" pitchFamily="34" charset="0"/>
                <a:cs typeface="Calibri" panose="020F0502020204030204" pitchFamily="34" charset="0"/>
              </a:rPr>
              <a:t>This is Confidential. Do not distribute</a:t>
            </a:r>
            <a:r>
              <a:rPr lang="en-US" dirty="0">
                <a:latin typeface="Calibri" panose="020F0502020204030204" pitchFamily="34" charset="0"/>
                <a:cs typeface="Calibri" panose="020F0502020204030204" pitchFamily="34" charset="0"/>
              </a:rPr>
              <a:t>—for scientific educational purposes only.  </a:t>
            </a:r>
            <a:endParaRPr dirty="0">
              <a:latin typeface="Calibri" panose="020F0502020204030204" pitchFamily="34" charset="0"/>
              <a:cs typeface="Calibri" panose="020F0502020204030204" pitchFamily="34" charset="0"/>
            </a:endParaRPr>
          </a:p>
        </p:txBody>
      </p:sp>
      <p:sp>
        <p:nvSpPr>
          <p:cNvPr id="141" name="Rectangle 20"/>
          <p:cNvSpPr/>
          <p:nvPr/>
        </p:nvSpPr>
        <p:spPr>
          <a:xfrm rot="10800000" flipH="1">
            <a:off x="8123332" y="-5"/>
            <a:ext cx="4092522" cy="6858001"/>
          </a:xfrm>
          <a:prstGeom prst="rect">
            <a:avLst/>
          </a:prstGeom>
          <a:gradFill>
            <a:gsLst>
              <a:gs pos="8000">
                <a:srgbClr val="000000">
                  <a:alpha val="94000"/>
                </a:srgbClr>
              </a:gs>
              <a:gs pos="100000">
                <a:schemeClr val="accent1"/>
              </a:gs>
            </a:gsLst>
            <a:lin ang="2400000"/>
          </a:gradFill>
          <a:ln w="12700">
            <a:miter lim="400000"/>
          </a:ln>
        </p:spPr>
        <p:txBody>
          <a:bodyPr lIns="45719" rIns="45719" anchor="ctr"/>
          <a:lstStyle/>
          <a:p>
            <a:pPr algn="ctr">
              <a:defRPr>
                <a:solidFill>
                  <a:srgbClr val="FFFFFF"/>
                </a:solidFill>
              </a:defRPr>
            </a:pPr>
            <a:endParaRPr/>
          </a:p>
        </p:txBody>
      </p:sp>
      <p:sp>
        <p:nvSpPr>
          <p:cNvPr id="142" name="Rectangle 22"/>
          <p:cNvSpPr/>
          <p:nvPr/>
        </p:nvSpPr>
        <p:spPr>
          <a:xfrm rot="10800000" flipH="1">
            <a:off x="8123332" y="-2"/>
            <a:ext cx="4092522" cy="6400370"/>
          </a:xfrm>
          <a:prstGeom prst="rect">
            <a:avLst/>
          </a:prstGeom>
          <a:gradFill>
            <a:gsLst>
              <a:gs pos="31000">
                <a:srgbClr val="203864">
                  <a:alpha val="0"/>
                </a:srgbClr>
              </a:gs>
              <a:gs pos="100000">
                <a:srgbClr val="203864">
                  <a:alpha val="26000"/>
                </a:srgbClr>
              </a:gs>
            </a:gsLst>
            <a:lin ang="18000000"/>
          </a:gradFill>
          <a:ln w="12700">
            <a:miter lim="400000"/>
          </a:ln>
        </p:spPr>
        <p:txBody>
          <a:bodyPr lIns="45719" rIns="45719" anchor="ctr"/>
          <a:lstStyle/>
          <a:p>
            <a:pPr algn="ctr">
              <a:defRPr>
                <a:solidFill>
                  <a:srgbClr val="FFFFFF"/>
                </a:solidFill>
              </a:defRPr>
            </a:pPr>
            <a:endParaRPr/>
          </a:p>
        </p:txBody>
      </p:sp>
      <p:sp>
        <p:nvSpPr>
          <p:cNvPr id="143" name="Rectangle 24"/>
          <p:cNvSpPr/>
          <p:nvPr/>
        </p:nvSpPr>
        <p:spPr>
          <a:xfrm rot="10800000" flipH="1">
            <a:off x="8123332" y="-22"/>
            <a:ext cx="4068668" cy="6400390"/>
          </a:xfrm>
          <a:prstGeom prst="rect">
            <a:avLst/>
          </a:prstGeom>
          <a:gradFill>
            <a:gsLst>
              <a:gs pos="0">
                <a:schemeClr val="accent1">
                  <a:alpha val="0"/>
                </a:schemeClr>
              </a:gs>
              <a:gs pos="72000">
                <a:srgbClr val="000000">
                  <a:alpha val="21000"/>
                </a:srgbClr>
              </a:gs>
            </a:gsLst>
            <a:lin ang="3000000"/>
          </a:gradFill>
          <a:ln w="12700">
            <a:miter lim="400000"/>
          </a:ln>
        </p:spPr>
        <p:txBody>
          <a:bodyPr lIns="45719" rIns="45719" anchor="ctr"/>
          <a:lstStyle/>
          <a:p>
            <a:pPr algn="ctr">
              <a:defRPr>
                <a:solidFill>
                  <a:srgbClr val="FFFFFF"/>
                </a:solidFill>
              </a:defRPr>
            </a:pPr>
            <a:endParaRPr/>
          </a:p>
        </p:txBody>
      </p:sp>
      <p:sp>
        <p:nvSpPr>
          <p:cNvPr id="144" name="Rectangle 26"/>
          <p:cNvSpPr/>
          <p:nvPr/>
        </p:nvSpPr>
        <p:spPr>
          <a:xfrm rot="10800000" flipH="1">
            <a:off x="8123332" y="-11"/>
            <a:ext cx="3611468" cy="6857998"/>
          </a:xfrm>
          <a:prstGeom prst="rect">
            <a:avLst/>
          </a:prstGeom>
          <a:gradFill>
            <a:gsLst>
              <a:gs pos="0">
                <a:schemeClr val="accent1">
                  <a:alpha val="0"/>
                </a:schemeClr>
              </a:gs>
              <a:gs pos="93000">
                <a:srgbClr val="000000">
                  <a:alpha val="29000"/>
                </a:srgbClr>
              </a:gs>
            </a:gsLst>
            <a:lin ang="5400000"/>
          </a:gradFill>
          <a:ln w="12700">
            <a:miter lim="400000"/>
          </a:ln>
        </p:spPr>
        <p:txBody>
          <a:bodyPr lIns="45719" rIns="45719" anchor="ctr"/>
          <a:lstStyle/>
          <a:p>
            <a:pPr algn="ctr">
              <a:defRPr>
                <a:solidFill>
                  <a:srgbClr val="FFFFFF"/>
                </a:solidFill>
              </a:defRPr>
            </a:pPr>
            <a:endParaRPr/>
          </a:p>
        </p:txBody>
      </p:sp>
      <p:pic>
        <p:nvPicPr>
          <p:cNvPr id="145" name="Picture 7" descr="Picture 7"/>
          <p:cNvPicPr>
            <a:picLocks noChangeAspect="1"/>
          </p:cNvPicPr>
          <p:nvPr/>
        </p:nvPicPr>
        <p:blipFill>
          <a:blip r:embed="rId3"/>
          <a:stretch>
            <a:fillRect/>
          </a:stretch>
        </p:blipFill>
        <p:spPr>
          <a:xfrm>
            <a:off x="7936397" y="1221879"/>
            <a:ext cx="4170531" cy="4191489"/>
          </a:xfrm>
          <a:prstGeom prst="rect">
            <a:avLst/>
          </a:prstGeom>
          <a:ln w="12700">
            <a:miter lim="400000"/>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3346177D-ADC4-4968-B747-5CFCD390B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9141B0-FD54-E945-BD84-8956A51AD43B}"/>
              </a:ext>
            </a:extLst>
          </p:cNvPr>
          <p:cNvSpPr>
            <a:spLocks noGrp="1"/>
          </p:cNvSpPr>
          <p:nvPr>
            <p:ph type="title"/>
          </p:nvPr>
        </p:nvSpPr>
        <p:spPr>
          <a:xfrm>
            <a:off x="3246839" y="505649"/>
            <a:ext cx="6718963" cy="4378867"/>
          </a:xfrm>
        </p:spPr>
        <p:txBody>
          <a:bodyPr anchor="b">
            <a:normAutofit/>
          </a:bodyPr>
          <a:lstStyle/>
          <a:p>
            <a:pPr algn="ctr"/>
            <a:r>
              <a:rPr lang="en-US" sz="4800" dirty="0"/>
              <a:t>ISNS Case Study</a:t>
            </a:r>
            <a:br>
              <a:rPr lang="en-US" sz="4800" dirty="0"/>
            </a:br>
            <a:r>
              <a:rPr lang="en-US" sz="4800" dirty="0"/>
              <a:t>Presented by: </a:t>
            </a:r>
            <a:br>
              <a:rPr lang="en-US" sz="4800" dirty="0"/>
            </a:br>
            <a:br>
              <a:rPr lang="en-US" sz="4800" dirty="0"/>
            </a:br>
            <a:r>
              <a:rPr lang="en-US" sz="4800" b="1" dirty="0"/>
              <a:t>Dr. Norbert Ketskés</a:t>
            </a:r>
          </a:p>
        </p:txBody>
      </p:sp>
      <p:sp>
        <p:nvSpPr>
          <p:cNvPr id="3" name="Content Placeholder 2">
            <a:extLst>
              <a:ext uri="{FF2B5EF4-FFF2-40B4-BE49-F238E27FC236}">
                <a16:creationId xmlns:a16="http://schemas.microsoft.com/office/drawing/2014/main" id="{DA8D7E32-7B51-E944-916A-163A51BD489F}"/>
              </a:ext>
            </a:extLst>
          </p:cNvPr>
          <p:cNvSpPr>
            <a:spLocks noGrp="1"/>
          </p:cNvSpPr>
          <p:nvPr>
            <p:ph idx="1"/>
          </p:nvPr>
        </p:nvSpPr>
        <p:spPr>
          <a:xfrm>
            <a:off x="5596502" y="2405894"/>
            <a:ext cx="5754896" cy="3014765"/>
          </a:xfrm>
        </p:spPr>
        <p:txBody>
          <a:bodyPr anchor="t">
            <a:normAutofit/>
          </a:bodyPr>
          <a:lstStyle/>
          <a:p>
            <a:pPr marL="0" indent="0">
              <a:buNone/>
            </a:pPr>
            <a:r>
              <a:rPr lang="en-GB" sz="2000" dirty="0"/>
              <a:t> </a:t>
            </a:r>
          </a:p>
          <a:p>
            <a:endParaRPr lang="en-GB" sz="2000" dirty="0"/>
          </a:p>
        </p:txBody>
      </p:sp>
      <p:sp>
        <p:nvSpPr>
          <p:cNvPr id="28" name="Rectangle 27">
            <a:extLst>
              <a:ext uri="{FF2B5EF4-FFF2-40B4-BE49-F238E27FC236}">
                <a16:creationId xmlns:a16="http://schemas.microsoft.com/office/drawing/2014/main" id="{0844A943-BF79-4FEA-ABB1-3BD54D2366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437CC72-F4A8-4DC3-AFAB-D22C482C8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Logo&#10;&#10;Description automatically generated">
            <a:extLst>
              <a:ext uri="{FF2B5EF4-FFF2-40B4-BE49-F238E27FC236}">
                <a16:creationId xmlns:a16="http://schemas.microsoft.com/office/drawing/2014/main" id="{605EB215-52FE-9A42-B9D5-B892E1B971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48886" y="1549973"/>
            <a:ext cx="4259792" cy="3705966"/>
          </a:xfrm>
          <a:prstGeom prst="rect">
            <a:avLst/>
          </a:prstGeom>
        </p:spPr>
      </p:pic>
      <p:sp>
        <p:nvSpPr>
          <p:cNvPr id="5" name="Rectangle 4">
            <a:extLst>
              <a:ext uri="{FF2B5EF4-FFF2-40B4-BE49-F238E27FC236}">
                <a16:creationId xmlns:a16="http://schemas.microsoft.com/office/drawing/2014/main" id="{B1130800-707B-BD44-BB55-E6869EA63031}"/>
              </a:ext>
            </a:extLst>
          </p:cNvPr>
          <p:cNvSpPr/>
          <p:nvPr/>
        </p:nvSpPr>
        <p:spPr>
          <a:xfrm>
            <a:off x="0" y="0"/>
            <a:ext cx="12191998" cy="405114"/>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50688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4FD53-0E84-3E48-82CB-7DB608F69849}"/>
              </a:ext>
            </a:extLst>
          </p:cNvPr>
          <p:cNvSpPr>
            <a:spLocks noGrp="1"/>
          </p:cNvSpPr>
          <p:nvPr>
            <p:ph type="title"/>
          </p:nvPr>
        </p:nvSpPr>
        <p:spPr>
          <a:xfrm>
            <a:off x="374857" y="23063"/>
            <a:ext cx="10515600" cy="1325563"/>
          </a:xfrm>
        </p:spPr>
        <p:txBody>
          <a:bodyPr anchor="ctr">
            <a:normAutofit/>
          </a:bodyPr>
          <a:lstStyle/>
          <a:p>
            <a:r>
              <a:rPr lang="hu-HU" b="1" dirty="0"/>
              <a:t>STROKE</a:t>
            </a:r>
          </a:p>
        </p:txBody>
      </p:sp>
      <p:sp>
        <p:nvSpPr>
          <p:cNvPr id="4" name="Text Placeholder 3">
            <a:extLst>
              <a:ext uri="{FF2B5EF4-FFF2-40B4-BE49-F238E27FC236}">
                <a16:creationId xmlns:a16="http://schemas.microsoft.com/office/drawing/2014/main" id="{60FB4B7F-F559-F04A-ADB9-C17C34B92D56}"/>
              </a:ext>
            </a:extLst>
          </p:cNvPr>
          <p:cNvSpPr>
            <a:spLocks noGrp="1"/>
          </p:cNvSpPr>
          <p:nvPr>
            <p:ph sz="half" idx="1"/>
          </p:nvPr>
        </p:nvSpPr>
        <p:spPr>
          <a:xfrm>
            <a:off x="374857" y="1301173"/>
            <a:ext cx="5721143" cy="5604878"/>
          </a:xfrm>
        </p:spPr>
        <p:txBody>
          <a:bodyPr>
            <a:normAutofit fontScale="77500" lnSpcReduction="20000"/>
          </a:bodyPr>
          <a:lstStyle/>
          <a:p>
            <a:pPr marL="0" indent="0">
              <a:buNone/>
            </a:pPr>
            <a:r>
              <a:rPr lang="en-GB" sz="2600" dirty="0">
                <a:latin typeface="Calibri Light" panose="020F0302020204030204" pitchFamily="34" charset="0"/>
                <a:cs typeface="Calibri Light" panose="020F0302020204030204" pitchFamily="34" charset="0"/>
              </a:rPr>
              <a:t>Stroke is the second leading cause of death and a significant cause of disability worldwide, and the fifth leading cause of death in the United States. </a:t>
            </a:r>
            <a:br>
              <a:rPr lang="en-US" sz="2600" dirty="0">
                <a:latin typeface="Calibri Light" panose="020F0302020204030204" pitchFamily="34" charset="0"/>
                <a:cs typeface="Calibri Light" panose="020F0302020204030204" pitchFamily="34" charset="0"/>
              </a:rPr>
            </a:br>
            <a:br>
              <a:rPr lang="en-US" sz="2600" dirty="0">
                <a:latin typeface="Calibri Light" panose="020F0302020204030204" pitchFamily="34" charset="0"/>
                <a:cs typeface="Calibri Light" panose="020F0302020204030204" pitchFamily="34" charset="0"/>
              </a:rPr>
            </a:br>
            <a:r>
              <a:rPr lang="en-US" sz="2600" dirty="0">
                <a:latin typeface="Calibri Light" panose="020F0302020204030204" pitchFamily="34" charset="0"/>
                <a:cs typeface="Calibri Light" panose="020F0302020204030204" pitchFamily="34" charset="0"/>
              </a:rPr>
              <a:t>In fact, nearly </a:t>
            </a:r>
            <a:r>
              <a:rPr lang="en-US" sz="2600" dirty="0">
                <a:latin typeface="Calibri Light" panose="020F0302020204030204" pitchFamily="34" charset="0"/>
                <a:cs typeface="Calibri Light" panose="020F0302020204030204" pitchFamily="34" charset="0"/>
                <a:hlinkClick r:id="rId2">
                  <a:extLst>
                    <a:ext uri="{A12FA001-AC4F-418D-AE19-62706E023703}">
                      <ahyp:hlinkClr xmlns:ahyp="http://schemas.microsoft.com/office/drawing/2018/hyperlinkcolor" val="tx"/>
                    </a:ext>
                  </a:extLst>
                </a:hlinkClick>
              </a:rPr>
              <a:t>800,000 people</a:t>
            </a:r>
            <a:r>
              <a:rPr lang="en-US" sz="2600" dirty="0">
                <a:latin typeface="Calibri Light" panose="020F0302020204030204" pitchFamily="34" charset="0"/>
                <a:cs typeface="Calibri Light" panose="020F0302020204030204" pitchFamily="34" charset="0"/>
              </a:rPr>
              <a:t> have a stroke each year. That equates to around one person every 40 seconds.</a:t>
            </a:r>
          </a:p>
          <a:p>
            <a:pPr marL="0" indent="0">
              <a:buNone/>
            </a:pPr>
            <a:r>
              <a:rPr lang="en-US" sz="2600" dirty="0">
                <a:latin typeface="Calibri Light" panose="020F0302020204030204" pitchFamily="34" charset="0"/>
                <a:cs typeface="Calibri Light" panose="020F0302020204030204" pitchFamily="34" charset="0"/>
              </a:rPr>
              <a:t>There are </a:t>
            </a:r>
            <a:r>
              <a:rPr lang="en-US" sz="2600" u="sng" dirty="0">
                <a:solidFill>
                  <a:schemeClr val="accent1"/>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three main </a:t>
            </a:r>
            <a:r>
              <a:rPr lang="en-US" sz="2600" u="sng" dirty="0">
                <a:solidFill>
                  <a:schemeClr val="accent1"/>
                </a:solidFill>
                <a:latin typeface="Calibri Light" panose="020F0302020204030204" pitchFamily="34" charset="0"/>
                <a:cs typeface="Calibri Light" panose="020F0302020204030204" pitchFamily="34" charset="0"/>
              </a:rPr>
              <a:t>types </a:t>
            </a:r>
            <a:r>
              <a:rPr lang="en-US" sz="2600" dirty="0">
                <a:latin typeface="Calibri Light" panose="020F0302020204030204" pitchFamily="34" charset="0"/>
                <a:cs typeface="Calibri Light" panose="020F0302020204030204" pitchFamily="34" charset="0"/>
              </a:rPr>
              <a:t>of stroke:</a:t>
            </a:r>
          </a:p>
          <a:p>
            <a:pPr lvl="0"/>
            <a:r>
              <a:rPr lang="en-US" sz="2600" dirty="0">
                <a:latin typeface="Calibri Light" panose="020F0302020204030204" pitchFamily="34" charset="0"/>
                <a:cs typeface="Calibri Light" panose="020F0302020204030204" pitchFamily="34" charset="0"/>
              </a:rPr>
              <a:t>Ischemic stroke: This is the most common type of stroke, making up 87% of all cases. A blood clot prevents blood and oxygen from reaching an area of the brain.</a:t>
            </a:r>
          </a:p>
          <a:p>
            <a:pPr lvl="0"/>
            <a:r>
              <a:rPr lang="en-US" sz="2600" dirty="0">
                <a:latin typeface="Calibri Light" panose="020F0302020204030204" pitchFamily="34" charset="0"/>
                <a:cs typeface="Calibri Light" panose="020F0302020204030204" pitchFamily="34" charset="0"/>
              </a:rPr>
              <a:t>Hemorrhagic stroke: This occurs when a blood vessel ruptures. These are usually the result of aneurysms or </a:t>
            </a:r>
            <a:r>
              <a:rPr lang="en-US" sz="2600" u="sng" dirty="0">
                <a:latin typeface="Calibri Light" panose="020F0302020204030204" pitchFamily="34" charset="0"/>
                <a:cs typeface="Calibri Light" panose="020F0302020204030204" pitchFamily="34" charset="0"/>
                <a:hlinkClick r:id="rId4"/>
              </a:rPr>
              <a:t>arteriovenous malformations (AVMs)Trusted Source</a:t>
            </a:r>
            <a:r>
              <a:rPr lang="en-US" sz="2600" dirty="0">
                <a:latin typeface="Calibri Light" panose="020F0302020204030204" pitchFamily="34" charset="0"/>
                <a:cs typeface="Calibri Light" panose="020F0302020204030204" pitchFamily="34" charset="0"/>
              </a:rPr>
              <a:t>.</a:t>
            </a:r>
          </a:p>
          <a:p>
            <a:pPr lvl="0"/>
            <a:r>
              <a:rPr lang="en-US" sz="2600" dirty="0">
                <a:latin typeface="Calibri Light" panose="020F0302020204030204" pitchFamily="34" charset="0"/>
                <a:cs typeface="Calibri Light" panose="020F0302020204030204" pitchFamily="34" charset="0"/>
              </a:rPr>
              <a:t>Transient ischemic attack (TIA): This occurs when blood flow to a part of the brain is inadequate for a brief period of time. Normal blood flow resumes after a short amount of time, and the symptoms resolve without treatment. Some people call this a </a:t>
            </a:r>
            <a:r>
              <a:rPr lang="en-US" sz="2600" u="sng" dirty="0">
                <a:latin typeface="Calibri Light" panose="020F0302020204030204" pitchFamily="34" charset="0"/>
                <a:cs typeface="Calibri Light" panose="020F0302020204030204" pitchFamily="34" charset="0"/>
                <a:hlinkClick r:id="rId5"/>
              </a:rPr>
              <a:t>ministroke</a:t>
            </a:r>
            <a:r>
              <a:rPr lang="en-US" sz="2600" dirty="0">
                <a:latin typeface="Calibri Light" panose="020F0302020204030204" pitchFamily="34" charset="0"/>
                <a:cs typeface="Calibri Light" panose="020F0302020204030204" pitchFamily="34" charset="0"/>
              </a:rPr>
              <a:t>.</a:t>
            </a:r>
          </a:p>
          <a:p>
            <a:endParaRPr lang="hu-HU" sz="1500" dirty="0"/>
          </a:p>
        </p:txBody>
      </p:sp>
      <p:pic>
        <p:nvPicPr>
          <p:cNvPr id="5" name="Picture Placeholder 4">
            <a:extLst>
              <a:ext uri="{FF2B5EF4-FFF2-40B4-BE49-F238E27FC236}">
                <a16:creationId xmlns:a16="http://schemas.microsoft.com/office/drawing/2014/main" id="{3536B2E9-E4C5-EC45-A119-B83BE3FD1697}"/>
              </a:ext>
            </a:extLst>
          </p:cNvPr>
          <p:cNvPicPr>
            <a:picLocks noGrp="1" noChangeAspect="1"/>
          </p:cNvPicPr>
          <p:nvPr>
            <p:ph sz="half" idx="2"/>
          </p:nvPr>
        </p:nvPicPr>
        <p:blipFill rotWithShape="1">
          <a:blip r:embed="rId6"/>
          <a:srcRect r="4137" b="-3"/>
          <a:stretch/>
        </p:blipFill>
        <p:spPr>
          <a:xfrm>
            <a:off x="6096000" y="1090246"/>
            <a:ext cx="5963834" cy="5313293"/>
          </a:xfrm>
          <a:noFill/>
          <a:effectLst>
            <a:softEdge rad="181933"/>
          </a:effectLst>
        </p:spPr>
      </p:pic>
      <p:pic>
        <p:nvPicPr>
          <p:cNvPr id="6" name="Picture 5">
            <a:extLst>
              <a:ext uri="{FF2B5EF4-FFF2-40B4-BE49-F238E27FC236}">
                <a16:creationId xmlns:a16="http://schemas.microsoft.com/office/drawing/2014/main" id="{A0C3AE5C-128B-C84A-8912-01EB2209E39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spTree>
    <p:extLst>
      <p:ext uri="{BB962C8B-B14F-4D97-AF65-F5344CB8AC3E}">
        <p14:creationId xmlns:p14="http://schemas.microsoft.com/office/powerpoint/2010/main" val="24046072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7C391-5FDB-6E47-B5C9-D622E8A61E25}"/>
              </a:ext>
            </a:extLst>
          </p:cNvPr>
          <p:cNvSpPr>
            <a:spLocks noGrp="1"/>
          </p:cNvSpPr>
          <p:nvPr>
            <p:ph type="title"/>
          </p:nvPr>
        </p:nvSpPr>
        <p:spPr>
          <a:xfrm>
            <a:off x="835695" y="493677"/>
            <a:ext cx="3932237" cy="1056447"/>
          </a:xfrm>
        </p:spPr>
        <p:txBody>
          <a:bodyPr>
            <a:normAutofit/>
          </a:bodyPr>
          <a:lstStyle/>
          <a:p>
            <a:r>
              <a:rPr lang="hu-HU" sz="4000" b="1" dirty="0"/>
              <a:t>RISK FACTORS </a:t>
            </a:r>
          </a:p>
        </p:txBody>
      </p:sp>
      <p:sp>
        <p:nvSpPr>
          <p:cNvPr id="4" name="Text Placeholder 3">
            <a:extLst>
              <a:ext uri="{FF2B5EF4-FFF2-40B4-BE49-F238E27FC236}">
                <a16:creationId xmlns:a16="http://schemas.microsoft.com/office/drawing/2014/main" id="{E7B09EE5-5184-2D48-B42E-1D670F28D3EF}"/>
              </a:ext>
            </a:extLst>
          </p:cNvPr>
          <p:cNvSpPr>
            <a:spLocks noGrp="1"/>
          </p:cNvSpPr>
          <p:nvPr>
            <p:ph type="body" sz="half" idx="2"/>
          </p:nvPr>
        </p:nvSpPr>
        <p:spPr>
          <a:xfrm>
            <a:off x="835695" y="1744641"/>
            <a:ext cx="4552019" cy="4918842"/>
          </a:xfrm>
        </p:spPr>
        <p:txBody>
          <a:bodyPr>
            <a:normAutofit fontScale="77500" lnSpcReduction="20000"/>
          </a:bodyPr>
          <a:lstStyle/>
          <a:p>
            <a:pPr>
              <a:lnSpc>
                <a:spcPct val="100000"/>
              </a:lnSpc>
            </a:pPr>
            <a:r>
              <a:rPr lang="en-US" sz="2800" dirty="0">
                <a:latin typeface="Calibri Light" panose="020F0302020204030204" pitchFamily="34" charset="0"/>
                <a:cs typeface="Calibri Light" panose="020F0302020204030204" pitchFamily="34" charset="0"/>
              </a:rPr>
              <a:t>A stroke occurs when a blockage or bleed of the blood vessels either interrupts or reduces the supply of blood to the brain. When this happens, the brain does not receive enough oxygen or nutrients, and brain cells start to die.</a:t>
            </a:r>
          </a:p>
          <a:p>
            <a:pPr>
              <a:lnSpc>
                <a:spcPct val="100000"/>
              </a:lnSpc>
            </a:pPr>
            <a:r>
              <a:rPr lang="en-US" sz="2800" dirty="0">
                <a:latin typeface="Calibri Light" panose="020F0302020204030204" pitchFamily="34" charset="0"/>
                <a:cs typeface="Calibri Light" panose="020F0302020204030204" pitchFamily="34" charset="0"/>
              </a:rPr>
              <a:t>Stroke is a disease. This means that it affects cerebrovascular blood vessels that feed the brain oxygen. If the brain does not receive enough oxygen, damage may start to occur.</a:t>
            </a:r>
          </a:p>
          <a:p>
            <a:pPr>
              <a:lnSpc>
                <a:spcPct val="100000"/>
              </a:lnSpc>
            </a:pPr>
            <a:r>
              <a:rPr lang="en-US" sz="2800" dirty="0">
                <a:latin typeface="Calibri Light" panose="020F0302020204030204" pitchFamily="34" charset="0"/>
                <a:cs typeface="Calibri Light" panose="020F0302020204030204" pitchFamily="34" charset="0"/>
              </a:rPr>
              <a:t>This is a medical emergency. Although many strokes are treatable, some can lead to disability or death</a:t>
            </a:r>
            <a:r>
              <a:rPr lang="en-US" dirty="0">
                <a:latin typeface="Calibri Light" panose="020F0302020204030204" pitchFamily="34" charset="0"/>
                <a:cs typeface="Calibri Light" panose="020F0302020204030204" pitchFamily="34" charset="0"/>
              </a:rPr>
              <a:t>.</a:t>
            </a:r>
          </a:p>
        </p:txBody>
      </p:sp>
      <p:pic>
        <p:nvPicPr>
          <p:cNvPr id="7" name="Picture 6">
            <a:extLst>
              <a:ext uri="{FF2B5EF4-FFF2-40B4-BE49-F238E27FC236}">
                <a16:creationId xmlns:a16="http://schemas.microsoft.com/office/drawing/2014/main" id="{63D75EA3-8013-9842-8D72-6C58382FA682}"/>
              </a:ext>
            </a:extLst>
          </p:cNvPr>
          <p:cNvPicPr>
            <a:picLocks noChangeAspect="1"/>
          </p:cNvPicPr>
          <p:nvPr/>
        </p:nvPicPr>
        <p:blipFill>
          <a:blip r:embed="rId2"/>
          <a:stretch>
            <a:fillRect/>
          </a:stretch>
        </p:blipFill>
        <p:spPr>
          <a:xfrm>
            <a:off x="5811971" y="375627"/>
            <a:ext cx="5630439" cy="5586646"/>
          </a:xfrm>
          <a:prstGeom prst="rect">
            <a:avLst/>
          </a:prstGeom>
        </p:spPr>
      </p:pic>
      <p:pic>
        <p:nvPicPr>
          <p:cNvPr id="6" name="Picture 5">
            <a:extLst>
              <a:ext uri="{FF2B5EF4-FFF2-40B4-BE49-F238E27FC236}">
                <a16:creationId xmlns:a16="http://schemas.microsoft.com/office/drawing/2014/main" id="{8FC01760-FE7D-1449-B474-70FFCEAC8C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8" name="Picture 7" descr="Logo&#10;&#10;Description automatically generated">
            <a:extLst>
              <a:ext uri="{FF2B5EF4-FFF2-40B4-BE49-F238E27FC236}">
                <a16:creationId xmlns:a16="http://schemas.microsoft.com/office/drawing/2014/main" id="{2A9D9026-7708-BF43-9A4D-878766F6D2B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234810" y="5240993"/>
            <a:ext cx="1957190" cy="1702731"/>
          </a:xfrm>
          <a:prstGeom prst="rect">
            <a:avLst/>
          </a:prstGeom>
        </p:spPr>
      </p:pic>
    </p:spTree>
    <p:extLst>
      <p:ext uri="{BB962C8B-B14F-4D97-AF65-F5344CB8AC3E}">
        <p14:creationId xmlns:p14="http://schemas.microsoft.com/office/powerpoint/2010/main" val="3155347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E060A8-6FEA-E149-88C2-1D51A0C63E95}"/>
              </a:ext>
            </a:extLst>
          </p:cNvPr>
          <p:cNvSpPr>
            <a:spLocks noGrp="1"/>
          </p:cNvSpPr>
          <p:nvPr>
            <p:ph type="title"/>
          </p:nvPr>
        </p:nvSpPr>
        <p:spPr>
          <a:xfrm>
            <a:off x="838199" y="192994"/>
            <a:ext cx="10515600" cy="1325563"/>
          </a:xfrm>
        </p:spPr>
        <p:txBody>
          <a:bodyPr anchor="ctr">
            <a:normAutofit/>
          </a:bodyPr>
          <a:lstStyle/>
          <a:p>
            <a:r>
              <a:rPr lang="hu-HU" sz="4000" b="1" dirty="0"/>
              <a:t>SYMPTOMS</a:t>
            </a:r>
          </a:p>
        </p:txBody>
      </p:sp>
      <p:sp>
        <p:nvSpPr>
          <p:cNvPr id="4" name="Text Placeholder 3">
            <a:extLst>
              <a:ext uri="{FF2B5EF4-FFF2-40B4-BE49-F238E27FC236}">
                <a16:creationId xmlns:a16="http://schemas.microsoft.com/office/drawing/2014/main" id="{3C77666C-256E-524B-81AF-E81FDD8E9DF7}"/>
              </a:ext>
            </a:extLst>
          </p:cNvPr>
          <p:cNvSpPr>
            <a:spLocks noGrp="1"/>
          </p:cNvSpPr>
          <p:nvPr>
            <p:ph sz="half" idx="2"/>
          </p:nvPr>
        </p:nvSpPr>
        <p:spPr>
          <a:xfrm>
            <a:off x="838200" y="1518557"/>
            <a:ext cx="7032171" cy="4894184"/>
          </a:xfrm>
        </p:spPr>
        <p:txBody>
          <a:bodyPr>
            <a:noAutofit/>
          </a:bodyPr>
          <a:lstStyle/>
          <a:p>
            <a:pPr marL="0" indent="0">
              <a:lnSpc>
                <a:spcPct val="100000"/>
              </a:lnSpc>
              <a:buNone/>
            </a:pPr>
            <a:r>
              <a:rPr lang="en-US" sz="2000" dirty="0">
                <a:latin typeface="Calibri Light" panose="020F0302020204030204" pitchFamily="34" charset="0"/>
                <a:cs typeface="Calibri Light" panose="020F0302020204030204" pitchFamily="34" charset="0"/>
              </a:rPr>
              <a:t>• Sudden numbness of the face, arms, or legs, usually on one side</a:t>
            </a:r>
          </a:p>
          <a:p>
            <a:pPr marL="0" indent="0">
              <a:lnSpc>
                <a:spcPct val="100000"/>
              </a:lnSpc>
              <a:buNone/>
            </a:pPr>
            <a:r>
              <a:rPr lang="en-US" sz="2000" dirty="0">
                <a:latin typeface="Calibri Light" panose="020F0302020204030204" pitchFamily="34" charset="0"/>
                <a:cs typeface="Calibri Light" panose="020F0302020204030204" pitchFamily="34" charset="0"/>
              </a:rPr>
              <a:t>• Numbness of one half of the body (a definite line can be drawn between the numbing and non-numbing half of the body)</a:t>
            </a:r>
          </a:p>
          <a:p>
            <a:pPr marL="0" indent="0">
              <a:lnSpc>
                <a:spcPct val="100000"/>
              </a:lnSpc>
              <a:buNone/>
            </a:pPr>
            <a:r>
              <a:rPr lang="en-US" sz="2000" dirty="0">
                <a:latin typeface="Calibri Light" panose="020F0302020204030204" pitchFamily="34" charset="0"/>
                <a:cs typeface="Calibri Light" panose="020F0302020204030204" pitchFamily="34" charset="0"/>
              </a:rPr>
              <a:t>• Weakness or paralysis of one side of the limbs</a:t>
            </a:r>
          </a:p>
          <a:p>
            <a:pPr marL="0" indent="0">
              <a:lnSpc>
                <a:spcPct val="100000"/>
              </a:lnSpc>
              <a:buNone/>
            </a:pPr>
            <a:r>
              <a:rPr lang="en-US" sz="2000" dirty="0">
                <a:latin typeface="Calibri Light" panose="020F0302020204030204" pitchFamily="34" charset="0"/>
                <a:cs typeface="Calibri Light" panose="020F0302020204030204" pitchFamily="34" charset="0"/>
              </a:rPr>
              <a:t>• Sudden onset of speech, word finding or voice problems (aphasia)</a:t>
            </a:r>
          </a:p>
          <a:p>
            <a:pPr marL="0" indent="0">
              <a:lnSpc>
                <a:spcPct val="100000"/>
              </a:lnSpc>
              <a:buNone/>
            </a:pPr>
            <a:r>
              <a:rPr lang="en-US" sz="2000" dirty="0">
                <a:latin typeface="Calibri Light" panose="020F0302020204030204" pitchFamily="34" charset="0"/>
                <a:cs typeface="Calibri Light" panose="020F0302020204030204" pitchFamily="34" charset="0"/>
              </a:rPr>
              <a:t>• Sudden blurring of vision (even until blindness), double vision, or rapid decrease in visual acuity</a:t>
            </a:r>
          </a:p>
          <a:p>
            <a:pPr marL="0" indent="0">
              <a:lnSpc>
                <a:spcPct val="100000"/>
              </a:lnSpc>
              <a:buNone/>
            </a:pPr>
            <a:r>
              <a:rPr lang="en-US" sz="2000" dirty="0">
                <a:latin typeface="Calibri Light" panose="020F0302020204030204" pitchFamily="34" charset="0"/>
                <a:cs typeface="Calibri Light" panose="020F0302020204030204" pitchFamily="34" charset="0"/>
              </a:rPr>
              <a:t>• Sudden dizziness, loss of balance, movement problems</a:t>
            </a:r>
          </a:p>
          <a:p>
            <a:pPr marL="0" indent="0">
              <a:lnSpc>
                <a:spcPct val="100000"/>
              </a:lnSpc>
              <a:buNone/>
            </a:pPr>
            <a:r>
              <a:rPr lang="en-US" sz="2000" dirty="0">
                <a:latin typeface="Calibri Light" panose="020F0302020204030204" pitchFamily="34" charset="0"/>
                <a:cs typeface="Calibri Light" panose="020F0302020204030204" pitchFamily="34" charset="0"/>
              </a:rPr>
              <a:t>• Unusual, severe headaches of an unusual nature</a:t>
            </a:r>
          </a:p>
          <a:p>
            <a:pPr marL="0" indent="0">
              <a:lnSpc>
                <a:spcPct val="100000"/>
              </a:lnSpc>
              <a:buNone/>
            </a:pPr>
            <a:r>
              <a:rPr lang="en-US" sz="2000" dirty="0">
                <a:latin typeface="Calibri Light" panose="020F0302020204030204" pitchFamily="34" charset="0"/>
                <a:cs typeface="Calibri Light" panose="020F0302020204030204" pitchFamily="34" charset="0"/>
              </a:rPr>
              <a:t>• Confusion, memory impairment, spatial orientation, or perceptual impairment</a:t>
            </a:r>
          </a:p>
        </p:txBody>
      </p:sp>
      <p:pic>
        <p:nvPicPr>
          <p:cNvPr id="5" name="Picture 4">
            <a:extLst>
              <a:ext uri="{FF2B5EF4-FFF2-40B4-BE49-F238E27FC236}">
                <a16:creationId xmlns:a16="http://schemas.microsoft.com/office/drawing/2014/main" id="{C3059F5E-77E2-874A-975F-4021859905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12741"/>
            <a:ext cx="12192000" cy="445259"/>
          </a:xfrm>
          <a:prstGeom prst="rect">
            <a:avLst/>
          </a:prstGeom>
        </p:spPr>
      </p:pic>
      <p:pic>
        <p:nvPicPr>
          <p:cNvPr id="1026" name="Picture 2" descr="Maimonides Stroke Center Ranked #1 in the Nation for Patient Survival">
            <a:extLst>
              <a:ext uri="{FF2B5EF4-FFF2-40B4-BE49-F238E27FC236}">
                <a16:creationId xmlns:a16="http://schemas.microsoft.com/office/drawing/2014/main" id="{BFCDE75B-4EB3-3C43-AF78-5FFCCBDAE2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043"/>
          <a:stretch/>
        </p:blipFill>
        <p:spPr bwMode="auto">
          <a:xfrm>
            <a:off x="8089561" y="660156"/>
            <a:ext cx="3632282" cy="553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0615607"/>
      </p:ext>
    </p:extLst>
  </p:cSld>
  <p:clrMapOvr>
    <a:masterClrMapping/>
  </p:clrMapOvr>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SNS_Template" id="{20F9E4A2-CC44-8847-9236-06CFE1ADCA6C}" vid="{745217C8-DF55-474C-8708-C9E8395DAFA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ISNS_Template</Template>
  <TotalTime>2381</TotalTime>
  <Words>1685</Words>
  <Application>Microsoft Macintosh PowerPoint</Application>
  <PresentationFormat>Widescreen</PresentationFormat>
  <Paragraphs>112</Paragraphs>
  <Slides>21</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Office-téma</vt:lpstr>
      <vt:lpstr>Science with Dr. Christina Rahm   We will get started shortly.</vt:lpstr>
      <vt:lpstr>Dr. Dori Naerbo, Ph.D. </vt:lpstr>
      <vt:lpstr>Dr. Christina Rahm CEO &amp; Chief Science Officer</vt:lpstr>
      <vt:lpstr>PowerPoint Presentation</vt:lpstr>
      <vt:lpstr>Medical Disclaimer:  </vt:lpstr>
      <vt:lpstr>ISNS Case Study Presented by:   Dr. Norbert Ketskés</vt:lpstr>
      <vt:lpstr>STROKE</vt:lpstr>
      <vt:lpstr>RISK FACTORS </vt:lpstr>
      <vt:lpstr>SYMPTOMS</vt:lpstr>
      <vt:lpstr>PROPRIETARY BLENDS LEGEND</vt:lpstr>
      <vt:lpstr>PowerPoint Presentation</vt:lpstr>
      <vt:lpstr>THERAPY </vt:lpstr>
      <vt:lpstr>RESULTS </vt:lpstr>
      <vt:lpstr>PowerPoint Presentation</vt:lpstr>
      <vt:lpstr>THERAPY</vt:lpstr>
      <vt:lpstr>RESULTS – ACUTE CASE</vt:lpstr>
      <vt:lpstr>Nutrition for brain recovery after ischemic stroke: an added value to rehabilitation Roberto Aquilani , Paolo Sessarego, Paolo Iadarola, Annalisa Barbieri, Federica Boschi</vt:lpstr>
      <vt:lpstr>Amino acids in post-stroke rehabilitation Dhanasekar Karukkupalayam Ramasamy, Trayambak Dutta, Vellaichamy Kannan, Venkatraman Chandramouleeswaran</vt:lpstr>
      <vt:lpstr>Neuroprotective effects of sonochemical- synthesized silica nanoparticles in vivo models of ischemic/reperfusion injury in stroke Chengcheng Cui, Dayong Shen, Dandan Zuo, and Xinchun Ye</vt:lpstr>
      <vt:lpstr>References</vt:lpstr>
      <vt:lpstr>Thank you for joining us today!</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with Dr. Christina Rahm   We will get started shortly.</dc:title>
  <dc:creator>Csisztu Zsuzsanna</dc:creator>
  <cp:lastModifiedBy>Microsoft Office User</cp:lastModifiedBy>
  <cp:revision>42</cp:revision>
  <cp:lastPrinted>2022-04-06T15:28:50Z</cp:lastPrinted>
  <dcterms:created xsi:type="dcterms:W3CDTF">2021-09-16T16:41:23Z</dcterms:created>
  <dcterms:modified xsi:type="dcterms:W3CDTF">2022-09-08T16:47:08Z</dcterms:modified>
</cp:coreProperties>
</file>